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1"/>
  </p:notesMasterIdLst>
  <p:handoutMasterIdLst>
    <p:handoutMasterId r:id="rId42"/>
  </p:handoutMasterIdLst>
  <p:sldIdLst>
    <p:sldId id="329" r:id="rId2"/>
    <p:sldId id="328" r:id="rId3"/>
    <p:sldId id="591" r:id="rId4"/>
    <p:sldId id="553" r:id="rId5"/>
    <p:sldId id="556" r:id="rId6"/>
    <p:sldId id="557" r:id="rId7"/>
    <p:sldId id="558" r:id="rId8"/>
    <p:sldId id="559" r:id="rId9"/>
    <p:sldId id="592" r:id="rId10"/>
    <p:sldId id="560" r:id="rId11"/>
    <p:sldId id="561" r:id="rId12"/>
    <p:sldId id="562" r:id="rId13"/>
    <p:sldId id="590" r:id="rId14"/>
    <p:sldId id="593" r:id="rId15"/>
    <p:sldId id="563" r:id="rId16"/>
    <p:sldId id="564" r:id="rId17"/>
    <p:sldId id="565" r:id="rId18"/>
    <p:sldId id="566" r:id="rId19"/>
    <p:sldId id="594" r:id="rId20"/>
    <p:sldId id="567" r:id="rId21"/>
    <p:sldId id="568" r:id="rId22"/>
    <p:sldId id="569" r:id="rId23"/>
    <p:sldId id="570" r:id="rId24"/>
    <p:sldId id="571" r:id="rId25"/>
    <p:sldId id="572" r:id="rId26"/>
    <p:sldId id="573" r:id="rId27"/>
    <p:sldId id="575" r:id="rId28"/>
    <p:sldId id="576" r:id="rId29"/>
    <p:sldId id="577" r:id="rId30"/>
    <p:sldId id="578" r:id="rId31"/>
    <p:sldId id="579" r:id="rId32"/>
    <p:sldId id="580" r:id="rId33"/>
    <p:sldId id="581" r:id="rId34"/>
    <p:sldId id="582" r:id="rId35"/>
    <p:sldId id="583" r:id="rId36"/>
    <p:sldId id="584" r:id="rId37"/>
    <p:sldId id="586" r:id="rId38"/>
    <p:sldId id="587" r:id="rId39"/>
    <p:sldId id="588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34E"/>
    <a:srgbClr val="858205"/>
    <a:srgbClr val="FFFF99"/>
    <a:srgbClr val="BDB907"/>
    <a:srgbClr val="F7F22A"/>
    <a:srgbClr val="B9B907"/>
    <a:srgbClr val="4F784C"/>
    <a:srgbClr val="4F9C7E"/>
    <a:srgbClr val="8C146D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899" autoAdjust="0"/>
  </p:normalViewPr>
  <p:slideViewPr>
    <p:cSldViewPr>
      <p:cViewPr varScale="1">
        <p:scale>
          <a:sx n="120" d="100"/>
          <a:sy n="120" d="100"/>
        </p:scale>
        <p:origin x="1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F458D1-4ECC-4CAE-8F2D-89819817AE69}"/>
              </a:ext>
            </a:extLst>
          </p:cNvPr>
          <p:cNvSpPr/>
          <p:nvPr/>
        </p:nvSpPr>
        <p:spPr>
          <a:xfrm>
            <a:off x="0" y="4854576"/>
            <a:ext cx="12192000" cy="2003425"/>
          </a:xfrm>
          <a:prstGeom prst="rect">
            <a:avLst/>
          </a:prstGeom>
          <a:solidFill>
            <a:srgbClr val="12734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10" name="제목 13"/>
          <p:cNvSpPr>
            <a:spLocks noGrp="1"/>
          </p:cNvSpPr>
          <p:nvPr>
            <p:ph type="title"/>
          </p:nvPr>
        </p:nvSpPr>
        <p:spPr>
          <a:xfrm>
            <a:off x="421813" y="5265122"/>
            <a:ext cx="10972800" cy="1332230"/>
          </a:xfrm>
          <a:ln>
            <a:noFill/>
          </a:ln>
        </p:spPr>
        <p:txBody>
          <a:bodyPr>
            <a:normAutofit/>
          </a:bodyPr>
          <a:lstStyle>
            <a:lvl1pPr algn="l">
              <a:defRPr sz="3200" b="1" spc="-15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71130" y="2844707"/>
            <a:ext cx="894099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5400" b="1" spc="-150" dirty="0">
                <a:solidFill>
                  <a:srgbClr val="12734E"/>
                </a:solidFill>
              </a:rPr>
              <a:t>모두를 위한 </a:t>
            </a:r>
            <a:endParaRPr lang="en-US" altLang="ko-KR" sz="5400" b="1" spc="-150" dirty="0">
              <a:solidFill>
                <a:srgbClr val="12734E"/>
              </a:solidFill>
            </a:endParaRPr>
          </a:p>
          <a:p>
            <a:r>
              <a:rPr lang="en-US" altLang="ko-KR" sz="5400" b="1" spc="-150" dirty="0">
                <a:solidFill>
                  <a:srgbClr val="12734E"/>
                </a:solidFill>
              </a:rPr>
              <a:t>R </a:t>
            </a:r>
            <a:r>
              <a:rPr lang="ko-KR" altLang="en-US" sz="5400" b="1" spc="-150" dirty="0">
                <a:solidFill>
                  <a:srgbClr val="12734E"/>
                </a:solidFill>
              </a:rPr>
              <a:t>데이터 분석 입문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A1663-AB78-4853-BE2D-53F0867F63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1" y="1430047"/>
            <a:ext cx="3598188" cy="3118429"/>
          </a:xfrm>
          <a:prstGeom prst="rect">
            <a:avLst/>
          </a:prstGeom>
        </p:spPr>
      </p:pic>
      <p:pic>
        <p:nvPicPr>
          <p:cNvPr id="12" name="Picture 4" descr="C:\Users\김현용\Desktop\제호.jpg">
            <a:extLst>
              <a:ext uri="{FF2B5EF4-FFF2-40B4-BE49-F238E27FC236}">
                <a16:creationId xmlns:a16="http://schemas.microsoft.com/office/drawing/2014/main" id="{121AEF5F-BC8A-40D4-8014-5426F2FCBC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43" y="320688"/>
            <a:ext cx="24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0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저작권 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16603" y="674036"/>
            <a:ext cx="10655300" cy="37758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ko-KR" sz="3200" b="1" u="sng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Chapter 01. </a:t>
            </a:r>
            <a:r>
              <a:rPr lang="ko-KR" altLang="en-US" sz="3200" b="1" u="sng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데이터 분석과 </a:t>
            </a:r>
            <a:r>
              <a:rPr lang="en-US" altLang="ko-KR" sz="3200" b="1" u="sng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R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01.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데이터의 시대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02.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빅데이터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03.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데이터 분석 과정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   04. R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과 </a:t>
            </a:r>
            <a:r>
              <a:rPr lang="en-US" altLang="ko-KR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R </a:t>
            </a:r>
            <a:r>
              <a:rPr lang="ko-KR" altLang="en-US" sz="2400" b="1" spc="-150" dirty="0">
                <a:solidFill>
                  <a:srgbClr val="12734E"/>
                </a:solidFill>
                <a:latin typeface="맑은 고딕" panose="020B0503020000020004" pitchFamily="50" charset="-127"/>
              </a:rPr>
              <a:t>스튜디오의 설치 및 사용</a:t>
            </a:r>
            <a:endParaRPr lang="en-US" altLang="ko-KR" sz="2400" b="1" spc="-150" dirty="0">
              <a:solidFill>
                <a:srgbClr val="1273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모서리가 둥근 직사각형 8"/>
          <p:cNvSpPr/>
          <p:nvPr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0303" y="5928484"/>
            <a:ext cx="2121600" cy="24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2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/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4824C2B9-03DC-4A6D-8F5B-D008C6A4D3CD}"/>
              </a:ext>
            </a:extLst>
          </p:cNvPr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solidFill>
                <a:srgbClr val="9A5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93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547967"/>
            <a:ext cx="1219200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516400" y="35744"/>
            <a:ext cx="10380133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rgbClr val="12734E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 hasCustomPrompt="1"/>
          </p:nvPr>
        </p:nvSpPr>
        <p:spPr>
          <a:xfrm>
            <a:off x="564722" y="773705"/>
            <a:ext cx="10991885" cy="5669958"/>
          </a:xfrm>
        </p:spPr>
        <p:txBody>
          <a:bodyPr>
            <a:normAutofit/>
          </a:bodyPr>
          <a:lstStyle>
            <a:lvl1pPr marL="93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None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본문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7100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6697AE-2740-4797-8FB6-8C058681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FD9B6-DC5A-4644-B01F-335E6DD2CDD1}" type="datetimeFigureOut">
              <a:rPr lang="ko-KR" altLang="en-US" smtClean="0"/>
              <a:pPr/>
              <a:t>2020-06-16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FFDD4B-4C08-4847-844E-9133614D4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57F090-9795-4C3B-8219-ACB81B5C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제목 9">
            <a:extLst>
              <a:ext uri="{FF2B5EF4-FFF2-40B4-BE49-F238E27FC236}">
                <a16:creationId xmlns:a16="http://schemas.microsoft.com/office/drawing/2014/main" id="{CE26BE34-DAF0-4AB5-8572-C089B7DFFCC2}"/>
              </a:ext>
            </a:extLst>
          </p:cNvPr>
          <p:cNvSpPr txBox="1">
            <a:spLocks/>
          </p:cNvSpPr>
          <p:nvPr userDrawn="1"/>
        </p:nvSpPr>
        <p:spPr>
          <a:xfrm>
            <a:off x="84667" y="35744"/>
            <a:ext cx="10380133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600" b="1" kern="1200" spc="-100" baseline="0">
                <a:solidFill>
                  <a:srgbClr val="12734E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600" dirty="0">
                <a:solidFill>
                  <a:srgbClr val="C00000"/>
                </a:solidFill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6696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rgbClr val="127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364" y="5631234"/>
            <a:ext cx="2540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12734E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12734E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598219" y="6309321"/>
            <a:ext cx="28071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2019 </a:t>
            </a:r>
            <a:r>
              <a:rPr lang="en-US" altLang="ko-KR" sz="1100" b="1" dirty="0" err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17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F458D1-4ECC-4CAE-8F2D-89819817AE69}"/>
              </a:ext>
            </a:extLst>
          </p:cNvPr>
          <p:cNvSpPr/>
          <p:nvPr/>
        </p:nvSpPr>
        <p:spPr>
          <a:xfrm flipV="1">
            <a:off x="0" y="6128587"/>
            <a:ext cx="1219200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800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pic>
        <p:nvPicPr>
          <p:cNvPr id="11" name="그림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585" y="360364"/>
            <a:ext cx="1413163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4610" y="414531"/>
            <a:ext cx="3768348" cy="260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16" y="3429803"/>
            <a:ext cx="6551917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3">
            <a:extLst>
              <a:ext uri="{FF2B5EF4-FFF2-40B4-BE49-F238E27FC236}">
                <a16:creationId xmlns:a16="http://schemas.microsoft.com/office/drawing/2014/main" id="{F22CECF2-C3E0-4E93-AFDA-E687302D045B}"/>
              </a:ext>
            </a:extLst>
          </p:cNvPr>
          <p:cNvSpPr txBox="1">
            <a:spLocks/>
          </p:cNvSpPr>
          <p:nvPr/>
        </p:nvSpPr>
        <p:spPr bwMode="auto">
          <a:xfrm>
            <a:off x="431800" y="5373018"/>
            <a:ext cx="3928533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0084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516400" y="35744"/>
            <a:ext cx="10380133" cy="474662"/>
          </a:xfrm>
        </p:spPr>
        <p:txBody>
          <a:bodyPr>
            <a:noAutofit/>
          </a:bodyPr>
          <a:lstStyle>
            <a:lvl1pPr algn="l">
              <a:defRPr sz="2000" b="1" spc="-100" baseline="0">
                <a:solidFill>
                  <a:srgbClr val="4F784C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440">
            <a:extLst>
              <a:ext uri="{FF2B5EF4-FFF2-40B4-BE49-F238E27FC236}">
                <a16:creationId xmlns:a16="http://schemas.microsoft.com/office/drawing/2014/main" id="{831AE5D0-6544-4F3D-8F08-3988C0280CB4}"/>
              </a:ext>
            </a:extLst>
          </p:cNvPr>
          <p:cNvSpPr>
            <a:spLocks noChangeArrowheads="1"/>
          </p:cNvSpPr>
          <p:nvPr userDrawn="1"/>
        </p:nvSpPr>
        <p:spPr bwMode="invGray">
          <a:xfrm flipV="1">
            <a:off x="0" y="533400"/>
            <a:ext cx="1219200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9DB4054-5931-4E49-BF04-B8D35B168B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381" y="774420"/>
            <a:ext cx="11161239" cy="562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437361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92D050"/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2365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2020-06-16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26" r:id="rId3"/>
    <p:sldLayoutId id="2147483719" r:id="rId4"/>
    <p:sldLayoutId id="2147483723" r:id="rId5"/>
    <p:sldLayoutId id="2147483722" r:id="rId6"/>
    <p:sldLayoutId id="2147483725" r:id="rId7"/>
    <p:sldLayoutId id="2147483721" r:id="rId8"/>
    <p:sldLayoutId id="2147483724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데이터 분석과 </a:t>
            </a:r>
            <a:r>
              <a:rPr lang="en-US" altLang="ko-KR" dirty="0"/>
              <a:t>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2. </a:t>
            </a:r>
            <a:r>
              <a:rPr lang="ko-KR" altLang="en-US" dirty="0">
                <a:solidFill>
                  <a:srgbClr val="12734E"/>
                </a:solidFill>
              </a:rPr>
              <a:t>빅데이터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728780"/>
            <a:ext cx="8550950" cy="594058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빅데이터의 특징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기존의 데이터베이스 관리도구의 데이터 수집</a:t>
            </a:r>
            <a:r>
              <a:rPr lang="en-US" altLang="ko-KR" sz="1600" dirty="0"/>
              <a:t>, </a:t>
            </a:r>
            <a:r>
              <a:rPr lang="ko-KR" altLang="en-US" sz="1600" dirty="0"/>
              <a:t>저장</a:t>
            </a:r>
            <a:r>
              <a:rPr lang="en-US" altLang="ko-KR" sz="1600" dirty="0"/>
              <a:t>, </a:t>
            </a:r>
            <a:r>
              <a:rPr lang="ko-KR" altLang="en-US" sz="1600" dirty="0"/>
              <a:t>관리</a:t>
            </a:r>
            <a:r>
              <a:rPr lang="en-US" altLang="ko-KR" sz="1600" dirty="0"/>
              <a:t>, </a:t>
            </a:r>
            <a:r>
              <a:rPr lang="ko-KR" altLang="en-US" sz="1600" dirty="0"/>
              <a:t>분석 역량을 넘어서는 데이터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의료 분야의 환자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금융 분야의 거래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교통 분야의 대중교통 이용 데이터 등도 빅데이터에 해당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/>
                </a:solidFill>
              </a:rPr>
              <a:t> </a:t>
            </a:r>
            <a:r>
              <a:rPr lang="en-US" altLang="ko-KR" sz="1800" b="1" dirty="0">
                <a:solidFill>
                  <a:schemeClr val="accent3"/>
                </a:solidFill>
              </a:rPr>
              <a:t>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1.1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크기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(volume)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일반적으로 수십 </a:t>
            </a:r>
            <a:r>
              <a:rPr lang="ko-KR" altLang="en-US" sz="1600" dirty="0" err="1"/>
              <a:t>테라바이트</a:t>
            </a:r>
            <a:r>
              <a:rPr lang="en-US" altLang="ko-KR" sz="1600" dirty="0"/>
              <a:t>(terabyte), </a:t>
            </a:r>
            <a:r>
              <a:rPr lang="ko-KR" altLang="en-US" sz="1600" dirty="0"/>
              <a:t>또는 수십 </a:t>
            </a:r>
            <a:r>
              <a:rPr lang="ko-KR" altLang="en-US" sz="1600" dirty="0" err="1"/>
              <a:t>페타바이트</a:t>
            </a:r>
            <a:r>
              <a:rPr lang="en-US" altLang="ko-KR" sz="1600" dirty="0"/>
              <a:t>(petabyte) </a:t>
            </a:r>
            <a:r>
              <a:rPr lang="ko-KR" altLang="en-US" sz="1600" dirty="0"/>
              <a:t>이상이 빅데이터 범위</a:t>
            </a:r>
            <a:r>
              <a:rPr lang="en-US" altLang="ko-KR" sz="1600" dirty="0"/>
              <a:t>, 1</a:t>
            </a:r>
            <a:r>
              <a:rPr lang="ko-KR" altLang="en-US" sz="1600" dirty="0" err="1"/>
              <a:t>페타바이트는</a:t>
            </a:r>
            <a:r>
              <a:rPr lang="ko-KR" altLang="en-US" sz="1600" dirty="0"/>
              <a:t>  </a:t>
            </a:r>
            <a:r>
              <a:rPr lang="en-US" altLang="ko-KR" sz="1600" dirty="0"/>
              <a:t>6</a:t>
            </a:r>
            <a:r>
              <a:rPr lang="ko-KR" altLang="en-US" sz="1600" dirty="0"/>
              <a:t>기가바이트 </a:t>
            </a:r>
            <a:r>
              <a:rPr lang="en-US" altLang="ko-KR" sz="1600" dirty="0"/>
              <a:t>DVD </a:t>
            </a:r>
            <a:r>
              <a:rPr lang="ko-KR" altLang="en-US" sz="1600" dirty="0"/>
              <a:t>영화를 </a:t>
            </a:r>
            <a:r>
              <a:rPr lang="en-US" altLang="ko-KR" sz="1600" dirty="0"/>
              <a:t>17</a:t>
            </a:r>
            <a:r>
              <a:rPr lang="ko-KR" altLang="en-US" sz="1600" dirty="0"/>
              <a:t>만 </a:t>
            </a:r>
            <a:r>
              <a:rPr lang="en-US" altLang="ko-KR" sz="1600" dirty="0"/>
              <a:t>4</a:t>
            </a:r>
            <a:r>
              <a:rPr lang="ko-KR" altLang="en-US" sz="1600" dirty="0"/>
              <a:t>천 편 담을 수 있는 정도의 용량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/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1.2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다양성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(variety)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❶</a:t>
            </a:r>
            <a:r>
              <a:rPr lang="en-US" altLang="ko-KR" sz="1600" dirty="0"/>
              <a:t> </a:t>
            </a:r>
            <a:r>
              <a:rPr lang="ko-KR" altLang="en-US" sz="1600" dirty="0"/>
              <a:t>정형 데이터</a:t>
            </a:r>
            <a:r>
              <a:rPr lang="en-US" altLang="ko-KR" sz="1600" dirty="0"/>
              <a:t>: </a:t>
            </a:r>
            <a:r>
              <a:rPr lang="ko-KR" altLang="en-US" sz="1600" dirty="0"/>
              <a:t>고정된 필드에 저장되는 </a:t>
            </a:r>
            <a:r>
              <a:rPr lang="ko-KR" altLang="en-US" sz="1600" dirty="0" err="1"/>
              <a:t>일정된</a:t>
            </a:r>
            <a:r>
              <a:rPr lang="ko-KR" altLang="en-US" sz="1600" dirty="0"/>
              <a:t> 형식의 데이터 </a:t>
            </a:r>
            <a:r>
              <a:rPr lang="en-US" altLang="ko-KR" sz="1600" dirty="0"/>
              <a:t>ex) </a:t>
            </a:r>
            <a:r>
              <a:rPr lang="ko-KR" altLang="en-US" sz="1600" dirty="0"/>
              <a:t>엑셀 파일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❷</a:t>
            </a:r>
            <a:r>
              <a:rPr lang="en-US" altLang="ko-KR" sz="1600" dirty="0"/>
              <a:t> </a:t>
            </a:r>
            <a:r>
              <a:rPr lang="ko-KR" altLang="en-US" sz="1600" dirty="0"/>
              <a:t>반정형 데이터</a:t>
            </a:r>
            <a:r>
              <a:rPr lang="en-US" altLang="ko-KR" sz="1600" dirty="0"/>
              <a:t>: </a:t>
            </a:r>
            <a:r>
              <a:rPr lang="ko-KR" altLang="en-US" sz="1600" dirty="0"/>
              <a:t>일정한 구조는 없으나 구조를 파악할 수 있는 데이터 </a:t>
            </a:r>
            <a:br>
              <a:rPr lang="en-US" altLang="ko-KR" sz="1600" dirty="0"/>
            </a:br>
            <a:r>
              <a:rPr lang="en-US" altLang="ko-KR" sz="1600" dirty="0"/>
              <a:t>    ex) XML</a:t>
            </a:r>
            <a:r>
              <a:rPr lang="ko-KR" altLang="en-US" sz="1600" dirty="0"/>
              <a:t>이나 </a:t>
            </a:r>
            <a:r>
              <a:rPr lang="en-US" altLang="ko-KR" sz="1600" dirty="0"/>
              <a:t>HTML </a:t>
            </a:r>
            <a:r>
              <a:rPr lang="ko-KR" altLang="en-US" sz="1600" dirty="0"/>
              <a:t>같은 메타데이터</a:t>
            </a:r>
            <a:r>
              <a:rPr lang="en-US" altLang="ko-KR" sz="1600" dirty="0"/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❸</a:t>
            </a:r>
            <a:r>
              <a:rPr lang="en-US" altLang="ko-KR" sz="1600" dirty="0"/>
              <a:t> </a:t>
            </a:r>
            <a:r>
              <a:rPr lang="ko-KR" altLang="en-US" sz="1600" dirty="0"/>
              <a:t>비정형 데이터</a:t>
            </a:r>
            <a:r>
              <a:rPr lang="en-US" altLang="ko-KR" sz="1600" dirty="0"/>
              <a:t>: </a:t>
            </a:r>
            <a:r>
              <a:rPr lang="ko-KR" altLang="en-US" sz="1600" dirty="0"/>
              <a:t>고정된 필드에 저장되지 않는 데이터 </a:t>
            </a:r>
            <a:r>
              <a:rPr lang="en-US" altLang="ko-KR" sz="1600" dirty="0"/>
              <a:t>ex) </a:t>
            </a:r>
            <a:r>
              <a:rPr lang="ko-KR" altLang="en-US" sz="1600" dirty="0"/>
              <a:t>사진</a:t>
            </a:r>
            <a:r>
              <a:rPr lang="en-US" altLang="ko-KR" sz="1600" dirty="0"/>
              <a:t>, </a:t>
            </a:r>
            <a:r>
              <a:rPr lang="ko-KR" altLang="en-US" sz="1600" dirty="0"/>
              <a:t>동영상</a:t>
            </a:r>
            <a:r>
              <a:rPr lang="en-US" altLang="ko-KR" sz="1600" dirty="0"/>
              <a:t>, </a:t>
            </a:r>
            <a:r>
              <a:rPr lang="ko-KR" altLang="en-US" sz="1600" dirty="0"/>
              <a:t>위치 정보 등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 1.3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속도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(velocity)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빅데이터는 빠른 증가 속도</a:t>
            </a:r>
            <a:r>
              <a:rPr lang="en-US" altLang="ko-KR" sz="1600" dirty="0"/>
              <a:t>, </a:t>
            </a:r>
            <a:r>
              <a:rPr lang="ko-KR" altLang="en-US" sz="1600" dirty="0"/>
              <a:t>소비 속도를 갖음</a:t>
            </a:r>
            <a:r>
              <a:rPr lang="en-US" altLang="ko-KR" sz="1600" dirty="0"/>
              <a:t> ex) </a:t>
            </a:r>
            <a:r>
              <a:rPr lang="ko-KR" altLang="en-US" sz="1600" dirty="0"/>
              <a:t>지하철 </a:t>
            </a:r>
            <a:r>
              <a:rPr lang="ko-KR" altLang="en-US" sz="1600" dirty="0" err="1"/>
              <a:t>승하차</a:t>
            </a:r>
            <a:r>
              <a:rPr lang="ko-KR" altLang="en-US" sz="1600" dirty="0"/>
              <a:t> 정보</a:t>
            </a:r>
            <a:r>
              <a:rPr lang="en-US" altLang="ko-KR" sz="1600" dirty="0"/>
              <a:t>, SNS </a:t>
            </a:r>
            <a:r>
              <a:rPr lang="ko-KR" altLang="en-US" sz="1600" dirty="0"/>
              <a:t>상 메시지</a:t>
            </a:r>
          </a:p>
        </p:txBody>
      </p:sp>
    </p:spTree>
    <p:extLst>
      <p:ext uri="{BB962C8B-B14F-4D97-AF65-F5344CB8AC3E}">
        <p14:creationId xmlns:p14="http://schemas.microsoft.com/office/powerpoint/2010/main" val="172956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2. </a:t>
            </a:r>
            <a:r>
              <a:rPr lang="ko-KR" altLang="en-US" dirty="0">
                <a:solidFill>
                  <a:srgbClr val="12734E"/>
                </a:solidFill>
              </a:rPr>
              <a:t>빅데이터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99563-E47C-4C35-8F5A-095642B319E6}"/>
              </a:ext>
            </a:extLst>
          </p:cNvPr>
          <p:cNvSpPr txBox="1"/>
          <p:nvPr/>
        </p:nvSpPr>
        <p:spPr>
          <a:xfrm>
            <a:off x="4515946" y="5391802"/>
            <a:ext cx="3160109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1-5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빅데이터의 특징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5B23F3-0C69-466B-951A-61F239F9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2" b="6942"/>
          <a:stretch/>
        </p:blipFill>
        <p:spPr>
          <a:xfrm>
            <a:off x="3557975" y="1243540"/>
            <a:ext cx="5076050" cy="4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5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2. </a:t>
            </a:r>
            <a:r>
              <a:rPr lang="ko-KR" altLang="en-US" dirty="0">
                <a:solidFill>
                  <a:srgbClr val="12734E"/>
                </a:solidFill>
              </a:rPr>
              <a:t>빅데이터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0187" y="719488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37361"/>
                </a:solidFill>
              </a:rPr>
              <a:t>빅데이터의 성공 사례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국내 활용 사례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: 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아파트 관리비 적정성 평가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경기도는 국토교통부의 공동주택관리정보시스템에 의무적으로 등록하는 각 아파트 관리사무소의 관리비 내역과 관리비를 구성하는 </a:t>
            </a:r>
            <a:r>
              <a:rPr lang="en-US" altLang="ko-KR" sz="1600" dirty="0"/>
              <a:t>37</a:t>
            </a:r>
            <a:r>
              <a:rPr lang="ko-KR" altLang="en-US" sz="1600" dirty="0"/>
              <a:t>개 세부항목의 원천데이터를 비교</a:t>
            </a:r>
            <a:r>
              <a:rPr lang="en-US" altLang="ko-KR" sz="1600" dirty="0"/>
              <a:t>·</a:t>
            </a:r>
            <a:r>
              <a:rPr lang="ko-KR" altLang="en-US" sz="1600" dirty="0"/>
              <a:t>분석하는 방식으로 관리비 과다 청구 여부를 분석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분석 결과를 가지고 아파트 관리비 산출 표준 모델 및 </a:t>
            </a:r>
            <a:r>
              <a:rPr lang="ko-KR" altLang="en-US" sz="1600" b="1" dirty="0">
                <a:solidFill>
                  <a:srgbClr val="12734E"/>
                </a:solidFill>
              </a:rPr>
              <a:t>아파트관리비부당지수</a:t>
            </a:r>
            <a:r>
              <a:rPr lang="ko-KR" altLang="en-US" sz="1600" dirty="0">
                <a:solidFill>
                  <a:srgbClr val="12734E"/>
                </a:solidFill>
              </a:rPr>
              <a:t> </a:t>
            </a:r>
            <a:r>
              <a:rPr lang="ko-KR" altLang="en-US" sz="1600" dirty="0"/>
              <a:t>개발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556</a:t>
            </a:r>
            <a:r>
              <a:rPr lang="ko-KR" altLang="en-US" sz="1600" dirty="0"/>
              <a:t>개 단지를 샘플로 조사하여 </a:t>
            </a:r>
            <a:r>
              <a:rPr lang="en-US" altLang="ko-KR" sz="1600" dirty="0"/>
              <a:t>2</a:t>
            </a:r>
            <a:r>
              <a:rPr lang="ko-KR" altLang="en-US" sz="1600" dirty="0"/>
              <a:t>년간 </a:t>
            </a:r>
            <a:r>
              <a:rPr lang="en-US" altLang="ko-KR" sz="1600" dirty="0"/>
              <a:t>152</a:t>
            </a:r>
            <a:r>
              <a:rPr lang="ko-KR" altLang="en-US" sz="1600" dirty="0"/>
              <a:t>억원의 관리비가 부당하게 징수된 사실이 적발 전국적으로 적용될 경우 </a:t>
            </a:r>
            <a:r>
              <a:rPr lang="ko-KR" altLang="en-US" sz="1600" b="1" dirty="0">
                <a:solidFill>
                  <a:srgbClr val="12734E"/>
                </a:solidFill>
              </a:rPr>
              <a:t>연간 </a:t>
            </a:r>
            <a:r>
              <a:rPr lang="en-US" altLang="ko-KR" sz="1600" b="1" dirty="0">
                <a:solidFill>
                  <a:srgbClr val="12734E"/>
                </a:solidFill>
              </a:rPr>
              <a:t>1</a:t>
            </a:r>
            <a:r>
              <a:rPr lang="ko-KR" altLang="en-US" sz="1600" b="1" dirty="0">
                <a:solidFill>
                  <a:srgbClr val="12734E"/>
                </a:solidFill>
              </a:rPr>
              <a:t>조 </a:t>
            </a:r>
            <a:r>
              <a:rPr lang="en-US" altLang="ko-KR" sz="1600" b="1" dirty="0">
                <a:solidFill>
                  <a:srgbClr val="12734E"/>
                </a:solidFill>
              </a:rPr>
              <a:t>1000</a:t>
            </a:r>
            <a:r>
              <a:rPr lang="ko-KR" altLang="en-US" sz="1600" b="1" dirty="0">
                <a:solidFill>
                  <a:srgbClr val="12734E"/>
                </a:solidFill>
              </a:rPr>
              <a:t>억원 정도의 관리비를 절감</a:t>
            </a:r>
            <a:r>
              <a:rPr lang="ko-KR" altLang="en-US" sz="1600" dirty="0"/>
              <a:t>할 수 있을 것으로 예상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/>
                </a:solidFill>
              </a:rPr>
              <a:t>   </a:t>
            </a: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1426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2. </a:t>
            </a:r>
            <a:r>
              <a:rPr lang="ko-KR" altLang="en-US" dirty="0">
                <a:solidFill>
                  <a:srgbClr val="12734E"/>
                </a:solidFill>
              </a:rPr>
              <a:t>빅데이터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0187" y="719488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37361"/>
                </a:solidFill>
              </a:rPr>
              <a:t>빅데이터의 성공 사례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 2.2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해외 활용 사례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타깃의 맞춤형 광고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pic>
        <p:nvPicPr>
          <p:cNvPr id="15" name="그래픽 14" descr="여자">
            <a:extLst>
              <a:ext uri="{FF2B5EF4-FFF2-40B4-BE49-F238E27FC236}">
                <a16:creationId xmlns:a16="http://schemas.microsoft.com/office/drawing/2014/main" id="{77E3E134-0FCB-4159-A1E8-714B6AF0E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2860" y="218292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A40A02-1E19-441A-9DCB-29400E818A28}"/>
              </a:ext>
            </a:extLst>
          </p:cNvPr>
          <p:cNvSpPr txBox="1"/>
          <p:nvPr/>
        </p:nvSpPr>
        <p:spPr>
          <a:xfrm>
            <a:off x="2802432" y="3050416"/>
            <a:ext cx="184520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/>
              <a:t>STEP 1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9850B1A-08E9-4D49-A305-A198860F1121}"/>
              </a:ext>
            </a:extLst>
          </p:cNvPr>
          <p:cNvCxnSpPr/>
          <p:nvPr/>
        </p:nvCxnSpPr>
        <p:spPr>
          <a:xfrm>
            <a:off x="2030197" y="3419748"/>
            <a:ext cx="2475275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그래픽 17" descr="임신한 여성">
            <a:extLst>
              <a:ext uri="{FF2B5EF4-FFF2-40B4-BE49-F238E27FC236}">
                <a16:creationId xmlns:a16="http://schemas.microsoft.com/office/drawing/2014/main" id="{03AE60BB-7188-48F9-96F3-F9007202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4050" y="2191065"/>
            <a:ext cx="914400" cy="914400"/>
          </a:xfrm>
          <a:prstGeom prst="rect">
            <a:avLst/>
          </a:prstGeom>
        </p:spPr>
      </p:pic>
      <p:pic>
        <p:nvPicPr>
          <p:cNvPr id="19" name="그래픽 18" descr="유모차를 끄는 여자">
            <a:extLst>
              <a:ext uri="{FF2B5EF4-FFF2-40B4-BE49-F238E27FC236}">
                <a16:creationId xmlns:a16="http://schemas.microsoft.com/office/drawing/2014/main" id="{91B601A7-60F0-4733-A800-42FC5E4B3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0154" y="225891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12874F-14D8-4A38-8BBC-83542FBC15E0}"/>
              </a:ext>
            </a:extLst>
          </p:cNvPr>
          <p:cNvSpPr txBox="1"/>
          <p:nvPr/>
        </p:nvSpPr>
        <p:spPr>
          <a:xfrm>
            <a:off x="5765613" y="3050416"/>
            <a:ext cx="184520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/>
              <a:t>STEP 2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58D20A-075A-46EC-A851-A70D96096322}"/>
              </a:ext>
            </a:extLst>
          </p:cNvPr>
          <p:cNvCxnSpPr/>
          <p:nvPr/>
        </p:nvCxnSpPr>
        <p:spPr>
          <a:xfrm>
            <a:off x="4993378" y="3419748"/>
            <a:ext cx="2475275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EBB787D-C9F4-47A1-8B07-B605AC4A0D18}"/>
              </a:ext>
            </a:extLst>
          </p:cNvPr>
          <p:cNvSpPr txBox="1"/>
          <p:nvPr/>
        </p:nvSpPr>
        <p:spPr>
          <a:xfrm>
            <a:off x="8706291" y="3050416"/>
            <a:ext cx="1845205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dirty="0"/>
              <a:t>STEP 3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2AFC73-FA7A-453A-B2B8-F98A9B9923E1}"/>
              </a:ext>
            </a:extLst>
          </p:cNvPr>
          <p:cNvCxnSpPr/>
          <p:nvPr/>
        </p:nvCxnSpPr>
        <p:spPr>
          <a:xfrm>
            <a:off x="7934056" y="3419748"/>
            <a:ext cx="2475275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BAE49C-1F93-48B4-B35D-C80B1712340B}"/>
              </a:ext>
            </a:extLst>
          </p:cNvPr>
          <p:cNvSpPr/>
          <p:nvPr/>
        </p:nvSpPr>
        <p:spPr>
          <a:xfrm>
            <a:off x="2030197" y="3510855"/>
            <a:ext cx="2475275" cy="21584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11E929-2162-43A3-9D7C-0F280299C68B}"/>
              </a:ext>
            </a:extLst>
          </p:cNvPr>
          <p:cNvSpPr/>
          <p:nvPr/>
        </p:nvSpPr>
        <p:spPr>
          <a:xfrm>
            <a:off x="4993378" y="3554764"/>
            <a:ext cx="2475275" cy="21145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D1BBF4-E628-4A83-8B15-E483172FB80B}"/>
              </a:ext>
            </a:extLst>
          </p:cNvPr>
          <p:cNvSpPr/>
          <p:nvPr/>
        </p:nvSpPr>
        <p:spPr>
          <a:xfrm>
            <a:off x="7934056" y="3510855"/>
            <a:ext cx="2475275" cy="21584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30F8E2-61D8-499D-812F-10C21829FB33}"/>
              </a:ext>
            </a:extLst>
          </p:cNvPr>
          <p:cNvSpPr txBox="1"/>
          <p:nvPr/>
        </p:nvSpPr>
        <p:spPr>
          <a:xfrm>
            <a:off x="2268250" y="3918398"/>
            <a:ext cx="1980220" cy="1343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여학생에게 온 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타깃 광고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메일 내용이</a:t>
            </a:r>
            <a:r>
              <a:rPr lang="en-US" altLang="ko-KR" sz="16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유아용품</a:t>
            </a:r>
            <a:r>
              <a:rPr lang="en-US" altLang="ko-KR" sz="1600" dirty="0"/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073C3-E28B-4311-89DE-B237D9E4BCD6}"/>
              </a:ext>
            </a:extLst>
          </p:cNvPr>
          <p:cNvSpPr txBox="1"/>
          <p:nvPr/>
        </p:nvSpPr>
        <p:spPr>
          <a:xfrm>
            <a:off x="4986822" y="3612502"/>
            <a:ext cx="2488385" cy="22467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빅데이터 전문가들이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여학생 고객의 구매 분석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기본 로션 →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 err="1"/>
              <a:t>무향</a:t>
            </a:r>
            <a:r>
              <a:rPr lang="ko-KR" altLang="en-US" sz="1400" dirty="0"/>
              <a:t> 로션 구매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영양제 </a:t>
            </a:r>
            <a:r>
              <a:rPr lang="ko-KR" altLang="en-US" sz="1400" dirty="0" err="1"/>
              <a:t>비구매</a:t>
            </a:r>
            <a:r>
              <a:rPr lang="ko-KR" altLang="en-US" sz="1400" dirty="0"/>
              <a:t> →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미네랄 영양제 구매</a:t>
            </a:r>
            <a:endParaRPr lang="en-US" altLang="ko-KR" sz="1400" dirty="0"/>
          </a:p>
          <a:p>
            <a:pPr algn="ctr"/>
            <a:endParaRPr lang="en-US" altLang="ko-KR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4B031A-FC9D-4875-AAA2-152F619E13ED}"/>
              </a:ext>
            </a:extLst>
          </p:cNvPr>
          <p:cNvSpPr txBox="1"/>
          <p:nvPr/>
        </p:nvSpPr>
        <p:spPr>
          <a:xfrm>
            <a:off x="7925854" y="3680188"/>
            <a:ext cx="2475275" cy="16665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타깃은 고객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데이터베이스에 적용 →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전국적으로 수만 명의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임신 추정 여성들을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가려내 관련 할인 쿠폰 발송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3819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82F691-D4C6-4093-8085-74F76AE5D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70AC7-E1F9-4F58-A617-7355E8F54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03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7804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3. </a:t>
            </a:r>
            <a:r>
              <a:rPr lang="ko-KR" altLang="en-US" dirty="0">
                <a:solidFill>
                  <a:srgbClr val="12734E"/>
                </a:solidFill>
              </a:rPr>
              <a:t>데이터 분석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2686429"/>
            <a:ext cx="8550950" cy="35328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1. 1</a:t>
            </a:r>
            <a:r>
              <a:rPr lang="ko-KR" altLang="en-US" sz="2000" b="1" dirty="0">
                <a:solidFill>
                  <a:srgbClr val="437361"/>
                </a:solidFill>
              </a:rPr>
              <a:t>단계</a:t>
            </a:r>
            <a:r>
              <a:rPr lang="en-US" altLang="ko-KR" sz="2000" b="1" dirty="0">
                <a:solidFill>
                  <a:srgbClr val="437361"/>
                </a:solidFill>
              </a:rPr>
              <a:t>: </a:t>
            </a:r>
            <a:r>
              <a:rPr lang="ko-KR" altLang="en-US" sz="2000" b="1" dirty="0">
                <a:solidFill>
                  <a:srgbClr val="437361"/>
                </a:solidFill>
              </a:rPr>
              <a:t>문제 정의 및 계획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문제가 명확해야 그 문제를 해결하기 위한 데이터가 어떤 것인지를 추정할 수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어떤 분석기법을 적용해야 할지도 계획할 수 있음</a:t>
            </a:r>
            <a:r>
              <a:rPr lang="en-US" altLang="ko-KR" sz="1600" dirty="0"/>
              <a:t> 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2. 2</a:t>
            </a:r>
            <a:r>
              <a:rPr lang="ko-KR" altLang="en-US" sz="2000" b="1" dirty="0">
                <a:solidFill>
                  <a:srgbClr val="437361"/>
                </a:solidFill>
              </a:rPr>
              <a:t>단계</a:t>
            </a:r>
            <a:r>
              <a:rPr lang="en-US" altLang="ko-KR" sz="2000" b="1" dirty="0">
                <a:solidFill>
                  <a:srgbClr val="437361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데이터 수집 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기존 시스템의 데이터베이스</a:t>
            </a:r>
            <a:r>
              <a:rPr lang="en-US" altLang="ko-KR" sz="1600" dirty="0"/>
              <a:t>, </a:t>
            </a:r>
            <a:r>
              <a:rPr lang="ko-KR" altLang="en-US" sz="1600" dirty="0"/>
              <a:t>엑셀파일</a:t>
            </a:r>
            <a:r>
              <a:rPr lang="en-US" altLang="ko-KR" sz="1600" dirty="0"/>
              <a:t>, </a:t>
            </a:r>
            <a:r>
              <a:rPr lang="ko-KR" altLang="en-US" sz="1600" dirty="0"/>
              <a:t>종이 문서</a:t>
            </a:r>
            <a:r>
              <a:rPr lang="en-US" altLang="ko-KR" sz="1600" dirty="0"/>
              <a:t>, </a:t>
            </a:r>
            <a:r>
              <a:rPr lang="ko-KR" altLang="en-US" sz="1600" dirty="0"/>
              <a:t>장비내의 파일</a:t>
            </a:r>
            <a:r>
              <a:rPr lang="en-US" altLang="ko-KR" sz="1600" dirty="0"/>
              <a:t>, </a:t>
            </a:r>
            <a:r>
              <a:rPr lang="ko-KR" altLang="en-US" sz="1600" dirty="0"/>
              <a:t>인터넷 등에서 필요한 자료를 수집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63179-4BF6-4F0B-A1FC-71B6FDE6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1" y="950329"/>
            <a:ext cx="7605845" cy="1173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90D0A-8CD7-4B7B-80B1-A710AC135A12}"/>
              </a:ext>
            </a:extLst>
          </p:cNvPr>
          <p:cNvSpPr txBox="1"/>
          <p:nvPr/>
        </p:nvSpPr>
        <p:spPr>
          <a:xfrm>
            <a:off x="1535504" y="2106422"/>
            <a:ext cx="351039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1-7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데이터 분석의 과정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37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3. </a:t>
            </a:r>
            <a:r>
              <a:rPr lang="ko-KR" altLang="en-US" dirty="0">
                <a:solidFill>
                  <a:srgbClr val="12734E"/>
                </a:solidFill>
              </a:rPr>
              <a:t>데이터 분석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818711"/>
            <a:ext cx="8550950" cy="535559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3.</a:t>
            </a:r>
            <a:r>
              <a:rPr lang="ko-KR" altLang="en-US" sz="2000" b="1" dirty="0">
                <a:solidFill>
                  <a:srgbClr val="12734E"/>
                </a:solidFill>
              </a:rPr>
              <a:t> </a:t>
            </a:r>
            <a:r>
              <a:rPr lang="en-US" altLang="ko-KR" sz="2000" b="1" dirty="0">
                <a:solidFill>
                  <a:srgbClr val="12734E"/>
                </a:solidFill>
              </a:rPr>
              <a:t>3</a:t>
            </a:r>
            <a:r>
              <a:rPr lang="ko-KR" altLang="en-US" sz="2000" b="1" dirty="0">
                <a:solidFill>
                  <a:srgbClr val="12734E"/>
                </a:solidFill>
              </a:rPr>
              <a:t>단계</a:t>
            </a:r>
            <a:r>
              <a:rPr lang="en-US" altLang="ko-KR" sz="2000" b="1" dirty="0">
                <a:solidFill>
                  <a:srgbClr val="12734E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데이터 정제 및 </a:t>
            </a:r>
            <a:r>
              <a:rPr lang="ko-KR" altLang="en-US" sz="2000" b="1" dirty="0" err="1">
                <a:solidFill>
                  <a:srgbClr val="12734E"/>
                </a:solidFill>
              </a:rPr>
              <a:t>전처리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수집된 데이터는 바로 분석에 </a:t>
            </a:r>
            <a:r>
              <a:rPr lang="ko-KR" altLang="en-US" sz="1600" dirty="0" err="1"/>
              <a:t>사용할수</a:t>
            </a:r>
            <a:r>
              <a:rPr lang="ko-KR" altLang="en-US" sz="1600" dirty="0"/>
              <a:t> 없는 경우가 대부분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단위의 차이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결측값</a:t>
            </a:r>
            <a:r>
              <a:rPr lang="en-US" altLang="ko-KR" sz="1600" dirty="0"/>
              <a:t>, </a:t>
            </a:r>
            <a:r>
              <a:rPr lang="ko-KR" altLang="en-US" sz="1600" dirty="0"/>
              <a:t>오류 데이터 등의 보정 필요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수집된 데이터를 분석이 가능한 형태로 정돈하는 과정을 데이터 정제 혹은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과정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4.</a:t>
            </a:r>
            <a:r>
              <a:rPr lang="ko-KR" altLang="en-US" sz="2000" b="1" dirty="0">
                <a:solidFill>
                  <a:srgbClr val="12734E"/>
                </a:solidFill>
              </a:rPr>
              <a:t> </a:t>
            </a:r>
            <a:r>
              <a:rPr lang="en-US" altLang="ko-KR" sz="2000" b="1" dirty="0">
                <a:solidFill>
                  <a:srgbClr val="12734E"/>
                </a:solidFill>
              </a:rPr>
              <a:t>4</a:t>
            </a:r>
            <a:r>
              <a:rPr lang="ko-KR" altLang="en-US" sz="2000" b="1" dirty="0">
                <a:solidFill>
                  <a:srgbClr val="12734E"/>
                </a:solidFill>
              </a:rPr>
              <a:t>단계</a:t>
            </a:r>
            <a:r>
              <a:rPr lang="en-US" altLang="ko-KR" sz="2000" b="1" dirty="0">
                <a:solidFill>
                  <a:srgbClr val="12734E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데이터 탐색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가벼운 데이터 분석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전반적인 데이터의 내용을 파악하는 단계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5.</a:t>
            </a:r>
            <a:r>
              <a:rPr lang="ko-KR" altLang="en-US" sz="2000" b="1" dirty="0">
                <a:solidFill>
                  <a:srgbClr val="12734E"/>
                </a:solidFill>
              </a:rPr>
              <a:t> </a:t>
            </a:r>
            <a:r>
              <a:rPr lang="en-US" altLang="ko-KR" sz="2000" b="1" dirty="0">
                <a:solidFill>
                  <a:srgbClr val="12734E"/>
                </a:solidFill>
              </a:rPr>
              <a:t>5</a:t>
            </a:r>
            <a:r>
              <a:rPr lang="ko-KR" altLang="en-US" sz="2000" b="1" dirty="0">
                <a:solidFill>
                  <a:srgbClr val="12734E"/>
                </a:solidFill>
              </a:rPr>
              <a:t>단계</a:t>
            </a:r>
            <a:r>
              <a:rPr lang="en-US" altLang="ko-KR" sz="2000" b="1" dirty="0">
                <a:solidFill>
                  <a:srgbClr val="12734E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데이터 분석</a:t>
            </a:r>
            <a:endParaRPr lang="en-US" altLang="ko-KR" sz="16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 탐색 단계에서 파악한 정보를 바탕으로 보다 심화된 분석을 수행하는 단계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전통적인 통계분석을 포함하여 고급 분석 기법들이 사용됨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머신러닝</a:t>
            </a:r>
            <a:r>
              <a:rPr lang="ko-KR" altLang="en-US" sz="1600" dirty="0"/>
              <a:t> 기술도 적용됨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588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3. </a:t>
            </a:r>
            <a:r>
              <a:rPr lang="ko-KR" altLang="en-US" dirty="0">
                <a:solidFill>
                  <a:srgbClr val="12734E"/>
                </a:solidFill>
              </a:rPr>
              <a:t>데이터 분석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818711"/>
            <a:ext cx="8550950" cy="207022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6.</a:t>
            </a:r>
            <a:r>
              <a:rPr lang="ko-KR" altLang="en-US" sz="2000" b="1" dirty="0">
                <a:solidFill>
                  <a:srgbClr val="12734E"/>
                </a:solidFill>
              </a:rPr>
              <a:t> </a:t>
            </a:r>
            <a:r>
              <a:rPr lang="en-US" altLang="ko-KR" sz="2000" b="1" dirty="0">
                <a:solidFill>
                  <a:srgbClr val="12734E"/>
                </a:solidFill>
              </a:rPr>
              <a:t>6</a:t>
            </a:r>
            <a:r>
              <a:rPr lang="ko-KR" altLang="en-US" sz="2000" b="1" dirty="0">
                <a:solidFill>
                  <a:srgbClr val="12734E"/>
                </a:solidFill>
              </a:rPr>
              <a:t>단계</a:t>
            </a:r>
            <a:r>
              <a:rPr lang="en-US" altLang="ko-KR" sz="2000" b="1" dirty="0">
                <a:solidFill>
                  <a:srgbClr val="12734E"/>
                </a:solidFill>
              </a:rPr>
              <a:t>: </a:t>
            </a:r>
            <a:r>
              <a:rPr lang="ko-KR" altLang="en-US" sz="2000" b="1" dirty="0">
                <a:solidFill>
                  <a:srgbClr val="12734E"/>
                </a:solidFill>
              </a:rPr>
              <a:t>결과 보고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데이터의 분석과 해석이 마무리 되면 그 내용이 정리되고</a:t>
            </a:r>
            <a:r>
              <a:rPr lang="en-US" altLang="ko-KR" sz="1600" dirty="0"/>
              <a:t>, </a:t>
            </a:r>
            <a:r>
              <a:rPr lang="ko-KR" altLang="en-US" sz="1600" dirty="0"/>
              <a:t>보고 되어야 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결과보고 작성단계에서 중요한 기술이 바로 데이터 시각화</a:t>
            </a:r>
            <a:r>
              <a:rPr lang="en-US" altLang="ko-KR" sz="1600" dirty="0"/>
              <a:t>(visualization)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 시각화란 분석된 결과를 단순 숫자의 나열이 아니라 다양한 그래프나 그림을 통해서 결과를 쉽게 이해할 수 있도록 표현하는 것</a:t>
            </a: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pic>
        <p:nvPicPr>
          <p:cNvPr id="4" name="_x390506960" descr="EMB00004c606390">
            <a:extLst>
              <a:ext uri="{FF2B5EF4-FFF2-40B4-BE49-F238E27FC236}">
                <a16:creationId xmlns:a16="http://schemas.microsoft.com/office/drawing/2014/main" id="{D98CB390-BD6F-40B8-ACD5-59938208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05" y="3050979"/>
            <a:ext cx="4743591" cy="31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1E47E-9D18-4D34-8CB6-0480D00C6565}"/>
              </a:ext>
            </a:extLst>
          </p:cNvPr>
          <p:cNvSpPr txBox="1"/>
          <p:nvPr/>
        </p:nvSpPr>
        <p:spPr>
          <a:xfrm>
            <a:off x="3422641" y="6154961"/>
            <a:ext cx="5166773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1-8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데이터 시각화의 사례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미국의 연도별 취업자와 실업자 통계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8355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550072-5443-4116-9F67-70CF9970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510" y="187664"/>
            <a:ext cx="7785100" cy="474662"/>
          </a:xfrm>
        </p:spPr>
        <p:txBody>
          <a:bodyPr/>
          <a:lstStyle/>
          <a:p>
            <a:r>
              <a:rPr lang="ko-KR" altLang="en-US" sz="1800" dirty="0"/>
              <a:t>여기서 잠깐</a:t>
            </a:r>
            <a:r>
              <a:rPr lang="en-US" altLang="ko-KR" sz="1800" dirty="0"/>
              <a:t>! </a:t>
            </a:r>
            <a:r>
              <a:rPr lang="ko-KR" altLang="en-US" sz="2000" dirty="0">
                <a:solidFill>
                  <a:schemeClr val="tx1"/>
                </a:solidFill>
              </a:rPr>
              <a:t>데이터 분석의 소요 시간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7ACB498-5960-406B-B371-8E08D305E1DA}"/>
              </a:ext>
            </a:extLst>
          </p:cNvPr>
          <p:cNvSpPr txBox="1">
            <a:spLocks/>
          </p:cNvSpPr>
          <p:nvPr/>
        </p:nvSpPr>
        <p:spPr>
          <a:xfrm>
            <a:off x="1820522" y="5298756"/>
            <a:ext cx="8550950" cy="1575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ko-KR" altLang="en-US" sz="1600" dirty="0"/>
              <a:t>데이터를 </a:t>
            </a:r>
            <a:r>
              <a:rPr lang="ko-KR" altLang="en-US" sz="1600" b="1" dirty="0">
                <a:solidFill>
                  <a:srgbClr val="4F784C"/>
                </a:solidFill>
              </a:rPr>
              <a:t>수집</a:t>
            </a:r>
            <a:r>
              <a:rPr lang="ko-KR" altLang="en-US" sz="1600" dirty="0"/>
              <a:t>하는 일에 </a:t>
            </a:r>
            <a:r>
              <a:rPr lang="en-US" altLang="ko-KR" sz="1600" b="1" dirty="0">
                <a:solidFill>
                  <a:srgbClr val="4F784C"/>
                </a:solidFill>
              </a:rPr>
              <a:t>19%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데이터를 </a:t>
            </a:r>
            <a:r>
              <a:rPr lang="ko-KR" altLang="en-US" sz="1600" b="1" dirty="0">
                <a:solidFill>
                  <a:srgbClr val="4F784C"/>
                </a:solidFill>
              </a:rPr>
              <a:t>정제하고 </a:t>
            </a:r>
            <a:r>
              <a:rPr lang="ko-KR" altLang="en-US" sz="1600" b="1" dirty="0" err="1">
                <a:solidFill>
                  <a:srgbClr val="4F784C"/>
                </a:solidFill>
              </a:rPr>
              <a:t>전처리</a:t>
            </a:r>
            <a:r>
              <a:rPr lang="ko-KR" altLang="en-US" sz="1600" dirty="0" err="1"/>
              <a:t>하는</a:t>
            </a:r>
            <a:r>
              <a:rPr lang="ko-KR" altLang="en-US" sz="1600" dirty="0"/>
              <a:t> 데 </a:t>
            </a:r>
            <a:r>
              <a:rPr lang="en-US" altLang="ko-KR" sz="1600" b="1" dirty="0">
                <a:solidFill>
                  <a:srgbClr val="4F784C"/>
                </a:solidFill>
              </a:rPr>
              <a:t>60%</a:t>
            </a:r>
            <a:r>
              <a:rPr lang="ko-KR" altLang="en-US" sz="1600" dirty="0"/>
              <a:t>의 시간을 사용 → 즉</a:t>
            </a:r>
            <a:r>
              <a:rPr lang="en-US" altLang="ko-KR" sz="1600" dirty="0"/>
              <a:t>, </a:t>
            </a:r>
            <a:r>
              <a:rPr lang="ko-KR" altLang="en-US" sz="1600" dirty="0"/>
              <a:t>전체 분석 과정에서 약 </a:t>
            </a:r>
            <a:r>
              <a:rPr lang="en-US" altLang="ko-KR" sz="1600" b="1" dirty="0">
                <a:solidFill>
                  <a:srgbClr val="4F784C"/>
                </a:solidFill>
              </a:rPr>
              <a:t>80%</a:t>
            </a:r>
            <a:r>
              <a:rPr lang="ko-KR" altLang="en-US" sz="1600" b="1" dirty="0">
                <a:solidFill>
                  <a:srgbClr val="4F784C"/>
                </a:solidFill>
              </a:rPr>
              <a:t>의 시간</a:t>
            </a:r>
            <a:r>
              <a:rPr lang="ko-KR" altLang="en-US" sz="1600" dirty="0"/>
              <a:t>이 분석을 위한 </a:t>
            </a:r>
            <a:r>
              <a:rPr lang="ko-KR" altLang="en-US" sz="1600" b="1" dirty="0">
                <a:solidFill>
                  <a:srgbClr val="4F784C"/>
                </a:solidFill>
              </a:rPr>
              <a:t>데이터 준비</a:t>
            </a:r>
            <a:r>
              <a:rPr lang="ko-KR" altLang="en-US" sz="1600" dirty="0"/>
              <a:t>에 사용</a:t>
            </a:r>
            <a:endParaRPr lang="en-US" altLang="ko-KR" sz="1600" dirty="0"/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sz="1600" dirty="0"/>
              <a:t>이러한 시간을 얼마나 줄이느냐가 전체 분석 시간을 줄이는 관건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10B89-1AAD-4B98-8F9A-5708FA7C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99" y="898036"/>
            <a:ext cx="7404401" cy="3827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34261-838E-4CC6-8B24-D41FB77B7469}"/>
              </a:ext>
            </a:extLst>
          </p:cNvPr>
          <p:cNvSpPr txBox="1"/>
          <p:nvPr/>
        </p:nvSpPr>
        <p:spPr>
          <a:xfrm>
            <a:off x="4498321" y="4725578"/>
            <a:ext cx="319535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1-9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데이터 분석 작업에 소요되는 시간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244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82F691-D4C6-4093-8085-74F76AE5D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en-US" altLang="ko-KR" dirty="0"/>
              <a:t>R </a:t>
            </a:r>
            <a:r>
              <a:rPr lang="ko-KR" altLang="en-US" dirty="0"/>
              <a:t>스튜디오의 설치 및 사용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70AC7-E1F9-4F58-A617-7355E8F54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04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6225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10535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en-US" altLang="ko-KR" sz="2000" b="1" dirty="0">
                <a:solidFill>
                  <a:srgbClr val="12734E"/>
                </a:solidFill>
              </a:rPr>
              <a:t>R</a:t>
            </a:r>
            <a:r>
              <a:rPr lang="ko-KR" altLang="en-US" sz="2000" b="1" dirty="0">
                <a:solidFill>
                  <a:srgbClr val="12734E"/>
                </a:solidFill>
              </a:rPr>
              <a:t>과 </a:t>
            </a:r>
            <a:r>
              <a:rPr lang="en-US" altLang="ko-KR" sz="2000" b="1" dirty="0">
                <a:solidFill>
                  <a:srgbClr val="12734E"/>
                </a:solidFill>
              </a:rPr>
              <a:t>R </a:t>
            </a:r>
            <a:r>
              <a:rPr lang="ko-KR" altLang="en-US" sz="2000" b="1" dirty="0">
                <a:solidFill>
                  <a:srgbClr val="12734E"/>
                </a:solidFill>
              </a:rPr>
              <a:t>스튜디오의 소개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Python : </a:t>
            </a:r>
            <a:r>
              <a:rPr lang="ko-KR" altLang="en-US" sz="1600" dirty="0"/>
              <a:t>프로그래밍 </a:t>
            </a:r>
            <a:r>
              <a:rPr lang="ko-KR" altLang="en-US" sz="1600" dirty="0" err="1"/>
              <a:t>언어로서의</a:t>
            </a:r>
            <a:r>
              <a:rPr lang="ko-KR" altLang="en-US" sz="1600" dirty="0"/>
              <a:t> 특성이 강함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: </a:t>
            </a:r>
            <a:r>
              <a:rPr lang="ko-KR" altLang="en-US" sz="1600" dirty="0"/>
              <a:t>데이터 분석을 목적으로 개발</a:t>
            </a:r>
            <a:r>
              <a:rPr lang="en-US" altLang="ko-KR" sz="1600" dirty="0"/>
              <a:t>, R </a:t>
            </a:r>
            <a:r>
              <a:rPr lang="ko-KR" altLang="en-US" sz="1600" dirty="0"/>
              <a:t>로</a:t>
            </a:r>
            <a:r>
              <a:rPr lang="en-US" altLang="ko-KR" sz="1600" dirty="0"/>
              <a:t> SW </a:t>
            </a:r>
            <a:r>
              <a:rPr lang="ko-KR" altLang="en-US" sz="1600" dirty="0"/>
              <a:t>를 만들지는 못함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R studio </a:t>
            </a:r>
            <a:r>
              <a:rPr lang="ko-KR" altLang="en-US" sz="1600" dirty="0"/>
              <a:t>라는 훌륭한 작업환경 제공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풍부한 패키지 제공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미려한 데이터 시각화 패키지 제공</a:t>
            </a:r>
            <a:r>
              <a:rPr lang="en-US" altLang="ko-KR" sz="1600" dirty="0"/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F9B7D-DCD2-4387-88AC-834E5897A13F}"/>
              </a:ext>
            </a:extLst>
          </p:cNvPr>
          <p:cNvSpPr txBox="1"/>
          <p:nvPr/>
        </p:nvSpPr>
        <p:spPr>
          <a:xfrm>
            <a:off x="3395700" y="4927755"/>
            <a:ext cx="162018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1-10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과 파이썬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5" name="_x390558728" descr="EMB00004c606392">
            <a:extLst>
              <a:ext uri="{FF2B5EF4-FFF2-40B4-BE49-F238E27FC236}">
                <a16:creationId xmlns:a16="http://schemas.microsoft.com/office/drawing/2014/main" id="{5910255D-F299-4B21-A78E-03E5FDD10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86" y="3699031"/>
            <a:ext cx="34956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90509912" descr="EMB00004c60639d">
            <a:extLst>
              <a:ext uri="{FF2B5EF4-FFF2-40B4-BE49-F238E27FC236}">
                <a16:creationId xmlns:a16="http://schemas.microsoft.com/office/drawing/2014/main" id="{CCFA0E13-6B2F-4236-AFB5-DBD232CC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01" y="4076103"/>
            <a:ext cx="2181225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832A2-9566-4D12-B04E-E3A90FA5F7F8}"/>
              </a:ext>
            </a:extLst>
          </p:cNvPr>
          <p:cNvSpPr txBox="1"/>
          <p:nvPr/>
        </p:nvSpPr>
        <p:spPr>
          <a:xfrm>
            <a:off x="6582347" y="4923016"/>
            <a:ext cx="324036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1-11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을 쉽게 사용할 수 있는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스튜디오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34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2. R</a:t>
            </a:r>
            <a:r>
              <a:rPr lang="ko-KR" altLang="en-US" sz="2000" b="1" dirty="0">
                <a:solidFill>
                  <a:srgbClr val="12734E"/>
                </a:solidFill>
              </a:rPr>
              <a:t>의 설치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01 https://www.r-project.org/ </a:t>
            </a:r>
            <a:r>
              <a:rPr lang="ko-KR" altLang="en-US" sz="1800" dirty="0"/>
              <a:t>에 접속하여 설치 진행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F195D7-08B1-4CD1-A6FF-8D5BB298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50" y="1943835"/>
            <a:ext cx="6940416" cy="39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33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818790"/>
            <a:ext cx="8550950" cy="567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02 </a:t>
            </a:r>
            <a:r>
              <a:rPr lang="en-US" altLang="ko-KR" sz="1600" dirty="0"/>
              <a:t>[install R for the first time] </a:t>
            </a:r>
            <a:r>
              <a:rPr lang="ko-KR" altLang="en-US" sz="1600" dirty="0"/>
              <a:t>링크 클릭 → </a:t>
            </a:r>
            <a:r>
              <a:rPr lang="en-US" altLang="ko-KR" sz="1600" dirty="0"/>
              <a:t>[Download 3.6.0 for Windows]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03</a:t>
            </a:r>
            <a:r>
              <a:rPr lang="en-US" altLang="ko-KR" sz="18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한국어</a:t>
            </a:r>
            <a:r>
              <a:rPr lang="en-US" altLang="ko-KR" sz="1600" dirty="0"/>
              <a:t>]</a:t>
            </a:r>
            <a:r>
              <a:rPr lang="ko-KR" altLang="en-US" sz="1600" dirty="0"/>
              <a:t> 선택하고 </a:t>
            </a:r>
            <a:r>
              <a:rPr lang="en-US" altLang="ko-KR" sz="1600" dirty="0"/>
              <a:t>[</a:t>
            </a:r>
            <a:r>
              <a:rPr lang="ko-KR" altLang="en-US" sz="1600" dirty="0"/>
              <a:t>확인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accent3"/>
              </a:solidFill>
            </a:endParaRPr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65251-73ED-4BF4-8F13-B2669F7F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96" y="1445318"/>
            <a:ext cx="5805645" cy="2679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AE7F6E-15DC-4BB9-AF5B-B1A74827A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314" y="4993609"/>
            <a:ext cx="2517220" cy="1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04 </a:t>
            </a:r>
            <a:r>
              <a:rPr lang="ko-KR" altLang="en-US" sz="1800" dirty="0"/>
              <a:t>설치 정보가 나타나면 내용 확인하고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 → 설치할 위치 선택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      </a:t>
            </a:r>
            <a:r>
              <a:rPr lang="ko-KR" altLang="en-US" sz="1800" dirty="0"/>
              <a:t>에서 경로를 변경하거나 유지한 채로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</a:t>
            </a:r>
            <a:endParaRPr lang="en-US" altLang="ko-KR" sz="18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13EC63-F80C-44AE-A7C8-9FACAF31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682" y="2123856"/>
            <a:ext cx="7026637" cy="29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8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05 </a:t>
            </a:r>
            <a:r>
              <a:rPr lang="ko-KR" altLang="en-US" sz="1800" dirty="0"/>
              <a:t>구성 요소 설치에서 필요한 항목 체크하고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 → 스타트업 </a:t>
            </a:r>
            <a:br>
              <a:rPr lang="en-US" altLang="ko-KR" sz="1800" dirty="0"/>
            </a:br>
            <a:r>
              <a:rPr lang="en-US" altLang="ko-KR" sz="1800" dirty="0"/>
              <a:t>       </a:t>
            </a:r>
            <a:r>
              <a:rPr lang="ko-KR" altLang="en-US" sz="1800" dirty="0"/>
              <a:t>옵션에서 </a:t>
            </a:r>
            <a:r>
              <a:rPr lang="en-US" altLang="ko-KR" sz="1800" dirty="0"/>
              <a:t>[No]</a:t>
            </a:r>
            <a:r>
              <a:rPr lang="ko-KR" altLang="en-US" sz="1800" dirty="0"/>
              <a:t>를 선택 후</a:t>
            </a:r>
            <a:r>
              <a:rPr lang="en-US" altLang="ko-KR" sz="1800" dirty="0"/>
              <a:t>, 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861195-D792-46A6-B509-68D98135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11" y="2030017"/>
            <a:ext cx="6435715" cy="2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85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06 </a:t>
            </a:r>
            <a:r>
              <a:rPr lang="ko-KR" altLang="en-US" sz="1800" dirty="0"/>
              <a:t>시작 메뉴 폴더 선택은 내용 변경 없이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 → 추가 사항 적용</a:t>
            </a:r>
            <a:br>
              <a:rPr lang="en-US" altLang="ko-KR" sz="1800" dirty="0"/>
            </a:br>
            <a:r>
              <a:rPr lang="en-US" altLang="ko-KR" sz="1800" dirty="0"/>
              <a:t>       </a:t>
            </a:r>
            <a:r>
              <a:rPr lang="ko-KR" altLang="en-US" sz="1800" dirty="0"/>
              <a:t>도 내용 변경 없이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33ADA1-B94B-436E-951D-BE93A806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16" y="2014076"/>
            <a:ext cx="6750749" cy="28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9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07 </a:t>
            </a:r>
            <a:r>
              <a:rPr lang="ko-KR" altLang="en-US" sz="1800" dirty="0"/>
              <a:t>설치 완료 창 열리면 </a:t>
            </a:r>
            <a:r>
              <a:rPr lang="en-US" altLang="ko-KR" sz="1800" dirty="0"/>
              <a:t>[</a:t>
            </a:r>
            <a:r>
              <a:rPr lang="ko-KR" altLang="en-US" sz="1800" dirty="0"/>
              <a:t>완료</a:t>
            </a:r>
            <a:r>
              <a:rPr lang="en-US" altLang="ko-KR" sz="1800" dirty="0"/>
              <a:t>] </a:t>
            </a:r>
            <a:r>
              <a:rPr lang="ko-KR" altLang="en-US" sz="1800" dirty="0"/>
              <a:t>버튼을 눌러 설치 완료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BCA528-4FDF-49B8-9223-8B374249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16" y="1673805"/>
            <a:ext cx="6198755" cy="28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4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723849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3. R</a:t>
            </a:r>
            <a:r>
              <a:rPr lang="ko-KR" altLang="en-US" sz="2000" b="1" dirty="0">
                <a:solidFill>
                  <a:srgbClr val="12734E"/>
                </a:solidFill>
              </a:rPr>
              <a:t> 스튜디오의 설치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01 </a:t>
            </a:r>
            <a:r>
              <a:rPr lang="en-US" altLang="ko-KR" sz="1800" dirty="0"/>
              <a:t>https://www.rstudio.com/</a:t>
            </a:r>
            <a:r>
              <a:rPr lang="ko-KR" altLang="en-US" sz="1800" dirty="0"/>
              <a:t>에 접속 → </a:t>
            </a:r>
            <a:r>
              <a:rPr lang="en-US" altLang="ko-KR" sz="1800" dirty="0"/>
              <a:t>[Download RStudio]</a:t>
            </a:r>
            <a:r>
              <a:rPr lang="ko-KR" altLang="en-US" sz="1800" dirty="0"/>
              <a:t>를 클릭 → </a:t>
            </a:r>
            <a:br>
              <a:rPr lang="en-US" altLang="ko-KR" sz="1800" dirty="0"/>
            </a:br>
            <a:r>
              <a:rPr lang="en-US" altLang="ko-KR" sz="1800" dirty="0"/>
              <a:t>       [RStudio Desktop Open Source License]</a:t>
            </a:r>
            <a:r>
              <a:rPr lang="ko-KR" altLang="en-US" sz="1800" dirty="0"/>
              <a:t>의 </a:t>
            </a:r>
            <a:r>
              <a:rPr lang="en-US" altLang="ko-KR" sz="1800" dirty="0"/>
              <a:t>[DOWNLOAD] </a:t>
            </a:r>
            <a:r>
              <a:rPr lang="ko-KR" altLang="en-US" sz="1800" dirty="0"/>
              <a:t>버튼 클릭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2E7A21-C318-47E8-8BD0-814DD0E5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05" y="2258871"/>
            <a:ext cx="5971338" cy="36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1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820525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02 </a:t>
            </a:r>
            <a:r>
              <a:rPr lang="ko-KR" altLang="en-US" sz="1800" dirty="0"/>
              <a:t>운영체제별 설치 파일 다운로드 목록이 나타나면 사용자 환경에 맞는 링크</a:t>
            </a:r>
            <a:br>
              <a:rPr lang="en-US" altLang="ko-KR" sz="1800" dirty="0"/>
            </a:br>
            <a:r>
              <a:rPr lang="en-US" altLang="ko-KR" sz="1800" dirty="0"/>
              <a:t>       </a:t>
            </a:r>
            <a:r>
              <a:rPr lang="ko-KR" altLang="en-US" sz="1800" dirty="0"/>
              <a:t>를 클릭하여 설치 파일 다운로드</a:t>
            </a:r>
            <a:endParaRPr lang="en-US" altLang="ko-KR" sz="1800" b="1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593C30-C7E0-4B57-A274-926FF606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033845"/>
            <a:ext cx="7661562" cy="325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2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820525" y="593725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03 </a:t>
            </a:r>
            <a:r>
              <a:rPr lang="ko-KR" altLang="en-US" sz="1800" dirty="0"/>
              <a:t>설치 파일 더블클릭 → 계속해서 </a:t>
            </a:r>
            <a:r>
              <a:rPr lang="en-US" altLang="ko-KR" sz="1800" dirty="0"/>
              <a:t>[</a:t>
            </a:r>
            <a:r>
              <a:rPr lang="ko-KR" altLang="en-US" sz="1800" dirty="0"/>
              <a:t>다음</a:t>
            </a:r>
            <a:r>
              <a:rPr lang="en-US" altLang="ko-KR" sz="1800" dirty="0"/>
              <a:t>] </a:t>
            </a:r>
            <a:r>
              <a:rPr lang="ko-KR" altLang="en-US" sz="1800" dirty="0"/>
              <a:t>버튼을 클릭 → </a:t>
            </a:r>
            <a:r>
              <a:rPr lang="en-US" altLang="ko-KR" sz="1800" dirty="0"/>
              <a:t>R </a:t>
            </a:r>
            <a:r>
              <a:rPr lang="ko-KR" altLang="en-US" sz="1800" dirty="0"/>
              <a:t>스튜디오 설치가</a:t>
            </a:r>
            <a:br>
              <a:rPr lang="en-US" altLang="ko-KR" sz="1800" dirty="0"/>
            </a:br>
            <a:r>
              <a:rPr lang="en-US" altLang="ko-KR" sz="1800" dirty="0"/>
              <a:t>      </a:t>
            </a:r>
            <a:r>
              <a:rPr lang="ko-KR" altLang="en-US" sz="1800" dirty="0"/>
              <a:t> 완료되면 </a:t>
            </a:r>
            <a:r>
              <a:rPr lang="en-US" altLang="ko-KR" sz="1800" dirty="0"/>
              <a:t>[</a:t>
            </a:r>
            <a:r>
              <a:rPr lang="ko-KR" altLang="en-US" sz="1800" dirty="0"/>
              <a:t>마침</a:t>
            </a:r>
            <a:r>
              <a:rPr lang="en-US" altLang="ko-KR" sz="1800" dirty="0"/>
              <a:t>] </a:t>
            </a:r>
            <a:r>
              <a:rPr lang="ko-KR" altLang="en-US" sz="1800" dirty="0"/>
              <a:t>버튼 클릭</a:t>
            </a:r>
            <a:endParaRPr lang="en-US" altLang="ko-KR" sz="1800" b="1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080065-1CD8-4AB0-B3EA-0D59690F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1" y="2033845"/>
            <a:ext cx="758709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82F691-D4C6-4093-8085-74F76AE5D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데이터의 시대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70AC7-E1F9-4F58-A617-7355E8F54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01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53266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820525" y="593725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solidFill>
                <a:srgbClr val="12734E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rgbClr val="12734E"/>
                </a:solidFill>
              </a:rPr>
              <a:t>   </a:t>
            </a:r>
            <a:r>
              <a:rPr lang="en-US" altLang="ko-KR" sz="1800" dirty="0">
                <a:solidFill>
                  <a:srgbClr val="12734E"/>
                </a:solidFill>
              </a:rPr>
              <a:t>04 </a:t>
            </a:r>
            <a:r>
              <a:rPr lang="ko-KR" altLang="en-US" sz="1800" dirty="0"/>
              <a:t>설치가 완료되면 윈도우 시작 메뉴에서 </a:t>
            </a:r>
            <a:r>
              <a:rPr lang="en-US" altLang="ko-KR" sz="1800" dirty="0"/>
              <a:t>[RStudio]-[</a:t>
            </a:r>
            <a:r>
              <a:rPr lang="en-US" altLang="ko-KR" sz="1800" dirty="0" err="1"/>
              <a:t>Rstudio</a:t>
            </a:r>
            <a:r>
              <a:rPr lang="en-US" altLang="ko-KR" sz="1800" dirty="0"/>
              <a:t>]</a:t>
            </a:r>
            <a:r>
              <a:rPr lang="ko-KR" altLang="en-US" sz="1800" dirty="0"/>
              <a:t> 클릭하여 </a:t>
            </a:r>
            <a:br>
              <a:rPr lang="en-US" altLang="ko-KR" sz="1800" dirty="0"/>
            </a:br>
            <a:r>
              <a:rPr lang="en-US" altLang="ko-KR" sz="1800" dirty="0"/>
              <a:t>        R </a:t>
            </a:r>
            <a:r>
              <a:rPr lang="ko-KR" altLang="en-US" sz="1800" dirty="0"/>
              <a:t>스튜디오 실행</a:t>
            </a:r>
            <a:endParaRPr lang="en-US" altLang="ko-KR" sz="1800" b="1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2E0536-FB64-4F2C-A1B9-BCFD09156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05" y="2168860"/>
            <a:ext cx="2934650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49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12734E"/>
                </a:solidFill>
              </a:rPr>
              <a:t>4. R</a:t>
            </a:r>
            <a:r>
              <a:rPr lang="ko-KR" altLang="en-US" sz="2000" b="1" dirty="0">
                <a:solidFill>
                  <a:srgbClr val="12734E"/>
                </a:solidFill>
              </a:rPr>
              <a:t> 스튜디오의 화면 구성</a:t>
            </a:r>
            <a:endParaRPr lang="en-US" altLang="ko-KR" sz="2000" b="1" dirty="0">
              <a:solidFill>
                <a:srgbClr val="12734E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12734E"/>
                </a:solidFill>
              </a:rPr>
              <a:t>   </a:t>
            </a: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B0C5E-A2EF-45BF-9137-5A50B97A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91" y="1484527"/>
            <a:ext cx="7567907" cy="468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A63CD-B6D9-4DE7-A94C-01452AD36CD4}"/>
              </a:ext>
            </a:extLst>
          </p:cNvPr>
          <p:cNvSpPr txBox="1"/>
          <p:nvPr/>
        </p:nvSpPr>
        <p:spPr>
          <a:xfrm>
            <a:off x="4565830" y="6089354"/>
            <a:ext cx="324036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1-12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스튜디오 초기 화면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4179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820525" y="593725"/>
            <a:ext cx="8685965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solidFill>
                <a:srgbClr val="43736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4.1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편집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(Script)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창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</a:t>
            </a:r>
            <a:r>
              <a:rPr lang="ko-KR" altLang="en-US" sz="1600" dirty="0"/>
              <a:t>명령문</a:t>
            </a:r>
            <a:r>
              <a:rPr lang="en-US" altLang="ko-KR" sz="1600" dirty="0"/>
              <a:t>(‘R </a:t>
            </a:r>
            <a:r>
              <a:rPr lang="ko-KR" altLang="en-US" sz="1600" dirty="0"/>
              <a:t>스크립트’ 라고도 한다</a:t>
            </a:r>
            <a:r>
              <a:rPr lang="en-US" altLang="ko-KR" sz="1600" dirty="0"/>
              <a:t>.)</a:t>
            </a:r>
            <a:r>
              <a:rPr lang="ko-KR" altLang="en-US" sz="1600" dirty="0"/>
              <a:t>들을 작성하고 실행하는 영역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4.2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콘솔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(Console)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창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편집 창에서 </a:t>
            </a:r>
            <a:r>
              <a:rPr lang="en-US" altLang="ko-KR" sz="1600" dirty="0"/>
              <a:t>R </a:t>
            </a:r>
            <a:r>
              <a:rPr lang="ko-KR" altLang="en-US" sz="1600" dirty="0"/>
              <a:t>명령문을 편집하고 실행 버튼을 클릭했을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명령문의 실행 과정 및 결과를 표시하는 창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 4.3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환경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(Environment)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창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</a:t>
            </a:r>
            <a:r>
              <a:rPr lang="ko-KR" altLang="en-US" sz="1600" dirty="0"/>
              <a:t>명령문이 실행하는 동안 만들어지는 각종 변수나 자료구조의 내용을 보여주는 영역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  4.4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파일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(Files)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창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도움말</a:t>
            </a:r>
            <a:r>
              <a:rPr lang="en-US" altLang="ko-KR" sz="1600" dirty="0"/>
              <a:t>, </a:t>
            </a:r>
            <a:r>
              <a:rPr lang="ko-KR" altLang="en-US" sz="1600" dirty="0"/>
              <a:t>패키지 설치 및 조회</a:t>
            </a:r>
            <a:r>
              <a:rPr lang="en-US" altLang="ko-KR" sz="1600" dirty="0"/>
              <a:t>, </a:t>
            </a:r>
            <a:r>
              <a:rPr lang="ko-KR" altLang="en-US" sz="1600" dirty="0"/>
              <a:t>그래프 실행 내용 조회 등 유용한 기능을 제공하는 창</a:t>
            </a:r>
          </a:p>
        </p:txBody>
      </p:sp>
    </p:spTree>
    <p:extLst>
      <p:ext uri="{BB962C8B-B14F-4D97-AF65-F5344CB8AC3E}">
        <p14:creationId xmlns:p14="http://schemas.microsoft.com/office/powerpoint/2010/main" val="3605510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3B9128-C42E-4B65-8AF2-72CF63A1E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50" y="2843935"/>
            <a:ext cx="5381625" cy="2657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89071B-42C4-4131-8237-938E757560E5}"/>
              </a:ext>
            </a:extLst>
          </p:cNvPr>
          <p:cNvCxnSpPr>
            <a:cxnSpLocks/>
          </p:cNvCxnSpPr>
          <p:nvPr/>
        </p:nvCxnSpPr>
        <p:spPr>
          <a:xfrm flipH="1" flipV="1">
            <a:off x="3521701" y="2342839"/>
            <a:ext cx="594080" cy="591107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9D0874-2EC5-4D80-88E1-E264BFDF4C5B}"/>
              </a:ext>
            </a:extLst>
          </p:cNvPr>
          <p:cNvSpPr/>
          <p:nvPr/>
        </p:nvSpPr>
        <p:spPr>
          <a:xfrm>
            <a:off x="1951788" y="1511842"/>
            <a:ext cx="23890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❶ 파일</a:t>
            </a:r>
            <a:r>
              <a:rPr lang="en-US" altLang="ko-KR" sz="1600" dirty="0"/>
              <a:t>(Files) </a:t>
            </a:r>
            <a:r>
              <a:rPr lang="ko-KR" altLang="en-US" sz="1600" dirty="0"/>
              <a:t>창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현재 </a:t>
            </a:r>
            <a:r>
              <a:rPr lang="ko-KR" altLang="en-US" sz="1600" dirty="0" err="1"/>
              <a:t>작업폴더의</a:t>
            </a:r>
            <a:r>
              <a:rPr lang="ko-KR" altLang="en-US" sz="1600" dirty="0"/>
              <a:t> 내용을 탐색기처럼 보여준다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2CE875-A70E-4247-B33A-66131D21C0D9}"/>
              </a:ext>
            </a:extLst>
          </p:cNvPr>
          <p:cNvCxnSpPr>
            <a:cxnSpLocks/>
          </p:cNvCxnSpPr>
          <p:nvPr/>
        </p:nvCxnSpPr>
        <p:spPr>
          <a:xfrm flipV="1">
            <a:off x="4610836" y="2342838"/>
            <a:ext cx="0" cy="591108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D22D9D-46AE-47ED-9315-D27042FC8AB8}"/>
              </a:ext>
            </a:extLst>
          </p:cNvPr>
          <p:cNvSpPr/>
          <p:nvPr/>
        </p:nvSpPr>
        <p:spPr>
          <a:xfrm>
            <a:off x="4340806" y="1683657"/>
            <a:ext cx="24669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❷ 플롯</a:t>
            </a:r>
            <a:r>
              <a:rPr lang="en-US" altLang="ko-KR" sz="1600" dirty="0"/>
              <a:t>(Plots) </a:t>
            </a:r>
            <a:r>
              <a:rPr lang="ko-KR" altLang="en-US" sz="1600" dirty="0"/>
              <a:t>창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그래프가 표시되는 영역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8D5A70A-EB36-4359-88CF-8316531E4670}"/>
              </a:ext>
            </a:extLst>
          </p:cNvPr>
          <p:cNvCxnSpPr>
            <a:cxnSpLocks/>
          </p:cNvCxnSpPr>
          <p:nvPr/>
        </p:nvCxnSpPr>
        <p:spPr>
          <a:xfrm>
            <a:off x="5195900" y="3113966"/>
            <a:ext cx="0" cy="1058707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12E7FB-7219-4C8F-B7DF-4C97BF849A65}"/>
              </a:ext>
            </a:extLst>
          </p:cNvPr>
          <p:cNvSpPr/>
          <p:nvPr/>
        </p:nvSpPr>
        <p:spPr>
          <a:xfrm>
            <a:off x="4250807" y="4372838"/>
            <a:ext cx="2430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❸ 패키지</a:t>
            </a:r>
            <a:r>
              <a:rPr lang="en-US" altLang="ko-KR" sz="1600" dirty="0"/>
              <a:t>(Packages) </a:t>
            </a:r>
            <a:r>
              <a:rPr lang="ko-KR" altLang="en-US" sz="1600" dirty="0"/>
              <a:t>창</a:t>
            </a:r>
            <a:r>
              <a:rPr lang="en-US" altLang="ko-KR" sz="1600" dirty="0"/>
              <a:t>: </a:t>
            </a:r>
            <a:r>
              <a:rPr lang="ko-KR" altLang="en-US" sz="1600" dirty="0"/>
              <a:t>설치된 패키지 목록 확인</a:t>
            </a:r>
            <a:endParaRPr lang="en-US" altLang="ko-KR" sz="1600" dirty="0"/>
          </a:p>
          <a:p>
            <a:r>
              <a:rPr lang="ko-KR" altLang="en-US" sz="1600" dirty="0"/>
              <a:t>새로운 패키지 설치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F947F8-C3E3-452A-9588-64EB73FF500D}"/>
              </a:ext>
            </a:extLst>
          </p:cNvPr>
          <p:cNvCxnSpPr>
            <a:cxnSpLocks/>
          </p:cNvCxnSpPr>
          <p:nvPr/>
        </p:nvCxnSpPr>
        <p:spPr>
          <a:xfrm>
            <a:off x="5645951" y="3113966"/>
            <a:ext cx="1399663" cy="1305145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90DD83-544B-4138-A118-06B8E3C23242}"/>
              </a:ext>
            </a:extLst>
          </p:cNvPr>
          <p:cNvSpPr/>
          <p:nvPr/>
        </p:nvSpPr>
        <p:spPr>
          <a:xfrm>
            <a:off x="7104611" y="4372838"/>
            <a:ext cx="1978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❹ 도움말</a:t>
            </a:r>
            <a:r>
              <a:rPr lang="en-US" altLang="ko-KR" sz="1600" dirty="0"/>
              <a:t>(Help) </a:t>
            </a:r>
            <a:r>
              <a:rPr lang="ko-KR" altLang="en-US" sz="1600" dirty="0"/>
              <a:t>창</a:t>
            </a:r>
            <a:r>
              <a:rPr lang="en-US" altLang="ko-KR" sz="1600" dirty="0"/>
              <a:t>:</a:t>
            </a:r>
            <a:r>
              <a:rPr lang="ko-KR" altLang="en-US" sz="1600" dirty="0"/>
              <a:t>도움말 검색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89E360A-F5A5-4F0C-8F64-AFC9E1704467}"/>
              </a:ext>
            </a:extLst>
          </p:cNvPr>
          <p:cNvCxnSpPr/>
          <p:nvPr/>
        </p:nvCxnSpPr>
        <p:spPr>
          <a:xfrm flipV="1">
            <a:off x="6141006" y="2448727"/>
            <a:ext cx="585064" cy="495055"/>
          </a:xfrm>
          <a:prstGeom prst="straightConnector1">
            <a:avLst/>
          </a:prstGeom>
          <a:ln>
            <a:solidFill>
              <a:srgbClr val="127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BF1927-8DF8-44B5-BD08-AE44F73EDE23}"/>
              </a:ext>
            </a:extLst>
          </p:cNvPr>
          <p:cNvSpPr/>
          <p:nvPr/>
        </p:nvSpPr>
        <p:spPr>
          <a:xfrm>
            <a:off x="6770474" y="1623810"/>
            <a:ext cx="2925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❺ 뷰어</a:t>
            </a:r>
            <a:r>
              <a:rPr lang="en-US" altLang="ko-KR" sz="1600" dirty="0"/>
              <a:t>(Viewer) </a:t>
            </a:r>
            <a:r>
              <a:rPr lang="ko-KR" altLang="en-US" sz="1600" dirty="0"/>
              <a:t>창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결과가 </a:t>
            </a:r>
            <a:r>
              <a:rPr lang="ko-KR" altLang="en-US" sz="1600" dirty="0" err="1"/>
              <a:t>웹브라우저에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나타나는 경우 여기에 표시</a:t>
            </a:r>
          </a:p>
        </p:txBody>
      </p:sp>
    </p:spTree>
    <p:extLst>
      <p:ext uri="{BB962C8B-B14F-4D97-AF65-F5344CB8AC3E}">
        <p14:creationId xmlns:p14="http://schemas.microsoft.com/office/powerpoint/2010/main" val="2982719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703210"/>
            <a:ext cx="8550950" cy="160066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5. R</a:t>
            </a:r>
            <a:r>
              <a:rPr lang="ko-KR" altLang="en-US" sz="2000" b="1" dirty="0">
                <a:solidFill>
                  <a:srgbClr val="437361"/>
                </a:solidFill>
              </a:rPr>
              <a:t> 스튜디오 다루기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5.1 R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스튜디오 화면 재구성하기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215D1B-EFF2-4242-8F74-EFE0A28A3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05" y="1892163"/>
            <a:ext cx="7484990" cy="4369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BC7EF5-5D5A-4249-84DE-399FBCABC235}"/>
              </a:ext>
            </a:extLst>
          </p:cNvPr>
          <p:cNvSpPr txBox="1"/>
          <p:nvPr/>
        </p:nvSpPr>
        <p:spPr>
          <a:xfrm>
            <a:off x="4475820" y="6261517"/>
            <a:ext cx="324036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1-13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콘솔 창 재배치 후의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스튜디오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2982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820525" y="593725"/>
            <a:ext cx="8550950" cy="720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5.2 R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스튜디오에서 명령문의 실행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marL="857250" lvl="2" indent="0">
              <a:buNone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marL="857250" lvl="2" indent="0">
              <a:buNone/>
            </a:pPr>
            <a:endParaRPr lang="ko-KR" alt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CD9B91-BC5D-4EF5-B050-FDACC207F789}"/>
              </a:ext>
            </a:extLst>
          </p:cNvPr>
          <p:cNvSpPr/>
          <p:nvPr/>
        </p:nvSpPr>
        <p:spPr>
          <a:xfrm>
            <a:off x="2337786" y="1313765"/>
            <a:ext cx="7443269" cy="12365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DE95A-B5CC-49CD-9D39-FF0E183838D8}"/>
              </a:ext>
            </a:extLst>
          </p:cNvPr>
          <p:cNvSpPr txBox="1"/>
          <p:nvPr/>
        </p:nvSpPr>
        <p:spPr>
          <a:xfrm>
            <a:off x="2422439" y="1393264"/>
            <a:ext cx="7273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5+8 </a:t>
            </a:r>
          </a:p>
          <a:p>
            <a:r>
              <a:rPr lang="en-US" altLang="ko-KR" sz="1600" dirty="0"/>
              <a:t>3+(4*5) </a:t>
            </a:r>
          </a:p>
          <a:p>
            <a:r>
              <a:rPr lang="en-US" altLang="ko-KR" sz="1600" dirty="0"/>
              <a:t>a &lt;- 10 </a:t>
            </a:r>
          </a:p>
          <a:p>
            <a:r>
              <a:rPr lang="en-US" altLang="ko-KR" sz="1600" dirty="0"/>
              <a:t>print(a)</a:t>
            </a:r>
            <a:endParaRPr lang="ko-KR" altLang="en-US" sz="1600" dirty="0">
              <a:solidFill>
                <a:srgbClr val="4F784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31EF00-FBE2-4B60-9F48-05EC4A49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86" y="2738496"/>
            <a:ext cx="7443269" cy="6254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59A98C-EDF8-4933-8411-B1B4E20D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85" y="3502969"/>
            <a:ext cx="5219700" cy="281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6CAE09-A9F8-46CC-A0FD-23AEE8A2A08C}"/>
              </a:ext>
            </a:extLst>
          </p:cNvPr>
          <p:cNvSpPr txBox="1"/>
          <p:nvPr/>
        </p:nvSpPr>
        <p:spPr>
          <a:xfrm>
            <a:off x="7626170" y="4779151"/>
            <a:ext cx="2296730" cy="121513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1-14 </a:t>
            </a: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편집 창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행에 커서를 놓고 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실행 아이콘을 클릭했을 때 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콘솔 창에서의 실행 결과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11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7F4AD8-144E-4E42-8480-52F2AB72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86" y="1223756"/>
            <a:ext cx="5191125" cy="2809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13B45-545B-4929-B19F-BB4CDBD34BE1}"/>
              </a:ext>
            </a:extLst>
          </p:cNvPr>
          <p:cNvSpPr txBox="1"/>
          <p:nvPr/>
        </p:nvSpPr>
        <p:spPr>
          <a:xfrm>
            <a:off x="7547106" y="2515563"/>
            <a:ext cx="2959384" cy="15501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1-15 </a:t>
            </a: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편집 창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1~4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행을 블록 선택하고 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실행 아이콘을 눌렀을 때 콘솔 창에서의 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실행 결과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32B26D-E431-45F6-A41D-3E413793E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96" y="4065705"/>
            <a:ext cx="7383936" cy="2190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141A54-081D-47D0-81DD-24574079EA92}"/>
              </a:ext>
            </a:extLst>
          </p:cNvPr>
          <p:cNvSpPr txBox="1"/>
          <p:nvPr/>
        </p:nvSpPr>
        <p:spPr>
          <a:xfrm>
            <a:off x="4198718" y="6174305"/>
            <a:ext cx="333789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표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명령어 실행과 관련된 단축키</a:t>
            </a:r>
          </a:p>
        </p:txBody>
      </p:sp>
    </p:spTree>
    <p:extLst>
      <p:ext uri="{BB962C8B-B14F-4D97-AF65-F5344CB8AC3E}">
        <p14:creationId xmlns:p14="http://schemas.microsoft.com/office/powerpoint/2010/main" val="2928826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0" y="593725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</a:t>
            </a:r>
            <a:endParaRPr lang="en-US" altLang="ko-KR" sz="1600" b="1" dirty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accent3"/>
                </a:solidFill>
              </a:rPr>
              <a:t>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5.3 R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스튜디오에서의 저장과 종료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메뉴에서 </a:t>
            </a:r>
            <a:r>
              <a:rPr lang="en-US" altLang="ko-KR" sz="1600" dirty="0"/>
              <a:t>[File]-[Save] </a:t>
            </a:r>
            <a:r>
              <a:rPr lang="ko-KR" altLang="en-US" sz="1600" dirty="0"/>
              <a:t>또는 </a:t>
            </a:r>
            <a:r>
              <a:rPr lang="en-US" altLang="ko-KR" sz="1600" dirty="0"/>
              <a:t>[File]-[Save As]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</a:t>
            </a:r>
            <a:r>
              <a:rPr lang="ko-KR" altLang="en-US" sz="1600" dirty="0"/>
              <a:t>스크립트 파일의 확장자 이름은 일반적으로 ‘</a:t>
            </a:r>
            <a:r>
              <a:rPr lang="en-US" altLang="ko-KR" sz="1600" dirty="0" err="1"/>
              <a:t>test.R</a:t>
            </a:r>
            <a:r>
              <a:rPr lang="en-US" altLang="ko-KR" sz="1600" dirty="0"/>
              <a:t>’</a:t>
            </a:r>
            <a:r>
              <a:rPr lang="ko-KR" altLang="en-US" sz="1600" dirty="0"/>
              <a:t>과 같이 ‘</a:t>
            </a:r>
            <a:r>
              <a:rPr lang="en-US" altLang="ko-KR" sz="1600" dirty="0"/>
              <a:t>.R’</a:t>
            </a:r>
            <a:r>
              <a:rPr lang="ko-KR" altLang="en-US" sz="1600" dirty="0"/>
              <a:t>을 붙임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아래와 같은 메시지가 출력되면 </a:t>
            </a:r>
            <a:r>
              <a:rPr lang="en-US" altLang="ko-KR" sz="1600" dirty="0"/>
              <a:t>[Save] </a:t>
            </a:r>
            <a:r>
              <a:rPr lang="ko-KR" altLang="en-US" sz="1600" dirty="0"/>
              <a:t>클릭 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pic>
        <p:nvPicPr>
          <p:cNvPr id="4" name="_x390514088" descr="EMB00004c6063b2">
            <a:extLst>
              <a:ext uri="{FF2B5EF4-FFF2-40B4-BE49-F238E27FC236}">
                <a16:creationId xmlns:a16="http://schemas.microsoft.com/office/drawing/2014/main" id="{862041CE-240E-400D-B7FE-8EBAA09A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631" y="2933945"/>
            <a:ext cx="25749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ACC35-D99C-45D7-8973-6C93B60A92E7}"/>
              </a:ext>
            </a:extLst>
          </p:cNvPr>
          <p:cNvSpPr txBox="1"/>
          <p:nvPr/>
        </p:nvSpPr>
        <p:spPr>
          <a:xfrm>
            <a:off x="2765630" y="4115045"/>
            <a:ext cx="257492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1-16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R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스튜디오 종료 대화상자</a:t>
            </a:r>
          </a:p>
        </p:txBody>
      </p:sp>
    </p:spTree>
    <p:extLst>
      <p:ext uri="{BB962C8B-B14F-4D97-AF65-F5344CB8AC3E}">
        <p14:creationId xmlns:p14="http://schemas.microsoft.com/office/powerpoint/2010/main" val="3220851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55541" y="593725"/>
            <a:ext cx="8235915" cy="5670550"/>
          </a:xfrm>
        </p:spPr>
        <p:txBody>
          <a:bodyPr/>
          <a:lstStyle/>
          <a:p>
            <a:pPr marL="0" indent="0">
              <a:buNone/>
            </a:pPr>
            <a:endParaRPr lang="en-US" altLang="ko-KR" sz="1800" dirty="0">
              <a:solidFill>
                <a:srgbClr val="43736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5.4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패키지의 설치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</a:t>
            </a:r>
            <a:r>
              <a:rPr lang="ko-KR" altLang="en-US" sz="1600" dirty="0"/>
              <a:t>에서는 데이터 분석을 위해서 매우 다양한 함수들을 제공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패키지</a:t>
            </a:r>
            <a:r>
              <a:rPr lang="en-US" altLang="ko-KR" sz="1600" dirty="0"/>
              <a:t>(package) </a:t>
            </a:r>
            <a:r>
              <a:rPr lang="ko-KR" altLang="en-US" sz="1600" dirty="0"/>
              <a:t>는 이러한 함수들을 기능별로 </a:t>
            </a:r>
            <a:r>
              <a:rPr lang="ko-KR" altLang="en-US" sz="1600" dirty="0" err="1"/>
              <a:t>묶어놓은</a:t>
            </a:r>
            <a:r>
              <a:rPr lang="ko-KR" altLang="en-US" sz="1600" dirty="0"/>
              <a:t> ‘꾸러미’ 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어떤 함수를 이용하기 위해서는 그 함수를 포함하고 있는 패키지를 사전에 설치해야 함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ACC35-D99C-45D7-8973-6C93B60A92E7}"/>
              </a:ext>
            </a:extLst>
          </p:cNvPr>
          <p:cNvSpPr txBox="1"/>
          <p:nvPr/>
        </p:nvSpPr>
        <p:spPr>
          <a:xfrm>
            <a:off x="3611584" y="5553927"/>
            <a:ext cx="257492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1-17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현재 설치된 패키지의 목록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0A668-610B-4B83-884D-B8F665F8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96" y="3078652"/>
            <a:ext cx="4610100" cy="25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44DCA8-CCD1-43DB-A529-1BBD15AB3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961" y="3654026"/>
            <a:ext cx="2978886" cy="2285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7A145B-BBC6-49C2-84D1-F967BE17FAD6}"/>
              </a:ext>
            </a:extLst>
          </p:cNvPr>
          <p:cNvSpPr txBox="1"/>
          <p:nvPr/>
        </p:nvSpPr>
        <p:spPr>
          <a:xfrm>
            <a:off x="7467942" y="5843930"/>
            <a:ext cx="2574925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1-18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패키지 설치 윈도우 화면</a:t>
            </a:r>
          </a:p>
        </p:txBody>
      </p:sp>
    </p:spTree>
    <p:extLst>
      <p:ext uri="{BB962C8B-B14F-4D97-AF65-F5344CB8AC3E}">
        <p14:creationId xmlns:p14="http://schemas.microsoft.com/office/powerpoint/2010/main" val="451438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spc="-150" dirty="0">
                <a:solidFill>
                  <a:srgbClr val="12734E"/>
                </a:solidFill>
              </a:rPr>
              <a:t>4. R</a:t>
            </a:r>
            <a:r>
              <a:rPr lang="ko-KR" altLang="en-US" spc="-150" dirty="0">
                <a:solidFill>
                  <a:srgbClr val="12734E"/>
                </a:solidFill>
              </a:rPr>
              <a:t>과 </a:t>
            </a:r>
            <a:r>
              <a:rPr lang="en-US" altLang="ko-KR" spc="-150" dirty="0">
                <a:solidFill>
                  <a:srgbClr val="12734E"/>
                </a:solidFill>
              </a:rPr>
              <a:t>R </a:t>
            </a:r>
            <a:r>
              <a:rPr lang="ko-KR" altLang="en-US" spc="-150" dirty="0">
                <a:solidFill>
                  <a:srgbClr val="12734E"/>
                </a:solidFill>
              </a:rPr>
              <a:t>스튜디오의 설치 및 사용</a:t>
            </a:r>
            <a:endParaRPr lang="ko-KR" altLang="en-US" dirty="0">
              <a:solidFill>
                <a:srgbClr val="12734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820525" y="4374106"/>
            <a:ext cx="8550950" cy="732679"/>
          </a:xfrm>
        </p:spPr>
        <p:txBody>
          <a:bodyPr/>
          <a:lstStyle/>
          <a:p>
            <a:pPr marL="0" indent="0">
              <a:buNone/>
            </a:pPr>
            <a:endParaRPr lang="en-US" altLang="ko-KR" sz="1600" b="1" dirty="0">
              <a:solidFill>
                <a:schemeClr val="accent3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설치한 패키지 불러오기</a:t>
            </a:r>
            <a:endParaRPr lang="en-US" altLang="ko-KR" sz="16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502F40-8826-4D88-9A6A-B5F5CC2E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0" y="1199660"/>
            <a:ext cx="5067300" cy="3219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929FFA-E641-4F91-A224-9FF5F8E14963}"/>
              </a:ext>
            </a:extLst>
          </p:cNvPr>
          <p:cNvSpPr txBox="1"/>
          <p:nvPr/>
        </p:nvSpPr>
        <p:spPr>
          <a:xfrm>
            <a:off x="7385463" y="3650778"/>
            <a:ext cx="3150350" cy="968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1-19 </a:t>
            </a:r>
          </a:p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패키지 설치가 성공한 경우의 일반적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778629-3BA0-4F0A-9D60-ADDAA3E530FA}"/>
              </a:ext>
            </a:extLst>
          </p:cNvPr>
          <p:cNvSpPr/>
          <p:nvPr/>
        </p:nvSpPr>
        <p:spPr>
          <a:xfrm>
            <a:off x="2374366" y="5040090"/>
            <a:ext cx="7443269" cy="54915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3E92D6-8D55-4952-B2B5-DC3C3118BA3B}"/>
              </a:ext>
            </a:extLst>
          </p:cNvPr>
          <p:cNvSpPr txBox="1"/>
          <p:nvPr/>
        </p:nvSpPr>
        <p:spPr>
          <a:xfrm>
            <a:off x="2459019" y="5119589"/>
            <a:ext cx="7273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library(ggplot2)</a:t>
            </a:r>
            <a:endParaRPr lang="ko-KR" altLang="en-US" sz="1600" dirty="0">
              <a:solidFill>
                <a:srgbClr val="4F78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22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0515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1. </a:t>
            </a:r>
            <a:r>
              <a:rPr lang="ko-KR" altLang="en-US" dirty="0">
                <a:solidFill>
                  <a:srgbClr val="12734E"/>
                </a:solidFill>
              </a:rPr>
              <a:t>데이터의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10535" y="728780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데이터의 비즈니스 활용</a:t>
            </a:r>
            <a:r>
              <a:rPr lang="ko-KR" altLang="en-US" sz="1800" b="1" dirty="0">
                <a:solidFill>
                  <a:schemeClr val="accent3"/>
                </a:solidFill>
              </a:rPr>
              <a:t>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우리는 데이터의 시대</a:t>
            </a:r>
            <a:r>
              <a:rPr lang="en-US" altLang="ko-KR" sz="1600" dirty="0"/>
              <a:t>(the age of data)</a:t>
            </a:r>
            <a:r>
              <a:rPr lang="ko-KR" altLang="en-US" sz="1600" dirty="0"/>
              <a:t>에 살고 있음</a:t>
            </a:r>
            <a:r>
              <a:rPr lang="en-US" altLang="ko-KR" sz="1600" dirty="0"/>
              <a:t>, </a:t>
            </a:r>
            <a:r>
              <a:rPr lang="ko-KR" altLang="en-US" sz="1600" dirty="0"/>
              <a:t>정보화 시대 </a:t>
            </a:r>
            <a:r>
              <a:rPr lang="ko-KR" altLang="en-US" sz="1600" dirty="0">
                <a:sym typeface="Symbol" panose="05050102010706020507" pitchFamily="18" charset="2"/>
              </a:rPr>
              <a:t> 데이터의 시대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우리를</a:t>
            </a:r>
            <a:r>
              <a:rPr lang="en-US" altLang="ko-KR" sz="1600" dirty="0"/>
              <a:t> </a:t>
            </a:r>
            <a:r>
              <a:rPr lang="ko-KR" altLang="en-US" sz="1600" dirty="0"/>
              <a:t>둘러싼 모든 것들이 데이터 소스와 연결되고</a:t>
            </a:r>
            <a:r>
              <a:rPr lang="en-US" altLang="ko-KR" sz="1600" dirty="0"/>
              <a:t>, </a:t>
            </a:r>
            <a:r>
              <a:rPr lang="ko-KR" altLang="en-US" sz="1600" dirty="0"/>
              <a:t>우리 삶의 많은 부분이 데이터에 의존하여 영위 </a:t>
            </a:r>
            <a:r>
              <a:rPr lang="en-US" altLang="ko-KR" sz="1600" dirty="0"/>
              <a:t>ex)</a:t>
            </a:r>
            <a:r>
              <a:rPr lang="ko-KR" altLang="en-US" sz="1600" dirty="0"/>
              <a:t> 이메일</a:t>
            </a:r>
            <a:r>
              <a:rPr lang="en-US" altLang="ko-KR" sz="1600" dirty="0"/>
              <a:t>, SNS, </a:t>
            </a:r>
            <a:r>
              <a:rPr lang="ko-KR" altLang="en-US" sz="1600" dirty="0"/>
              <a:t>전화사용 기록</a:t>
            </a:r>
            <a:r>
              <a:rPr lang="en-US" altLang="ko-KR" sz="1600" dirty="0"/>
              <a:t>, </a:t>
            </a:r>
            <a:r>
              <a:rPr lang="ko-KR" altLang="en-US" sz="1600" dirty="0"/>
              <a:t>신용카드거래 기록</a:t>
            </a:r>
            <a:r>
              <a:rPr lang="en-US" altLang="ko-KR" sz="1600" dirty="0"/>
              <a:t>, </a:t>
            </a:r>
            <a:r>
              <a:rPr lang="ko-KR" altLang="en-US" sz="1600" dirty="0"/>
              <a:t>병원 치료 기록</a:t>
            </a:r>
            <a:r>
              <a:rPr lang="en-US" altLang="ko-KR" sz="1600" dirty="0"/>
              <a:t>, </a:t>
            </a:r>
            <a:r>
              <a:rPr lang="ko-KR" altLang="en-US" sz="1600" dirty="0"/>
              <a:t>성적</a:t>
            </a:r>
            <a:r>
              <a:rPr lang="en-US" altLang="ko-KR" sz="1600" dirty="0"/>
              <a:t>, </a:t>
            </a:r>
            <a:r>
              <a:rPr lang="ko-KR" altLang="en-US" sz="1600" dirty="0"/>
              <a:t>인터넷</a:t>
            </a:r>
            <a:r>
              <a:rPr lang="en-US" altLang="ko-KR" sz="1600" dirty="0"/>
              <a:t>, </a:t>
            </a:r>
            <a:r>
              <a:rPr lang="ko-KR" altLang="en-US" sz="1600" dirty="0"/>
              <a:t>주민정보</a:t>
            </a:r>
            <a:r>
              <a:rPr lang="en-US" altLang="ko-KR" sz="1600" dirty="0"/>
              <a:t>, </a:t>
            </a:r>
            <a:r>
              <a:rPr lang="ko-KR" altLang="en-US" sz="1600" dirty="0"/>
              <a:t>등기정보</a:t>
            </a:r>
            <a:r>
              <a:rPr lang="en-US" altLang="ko-KR" sz="1600" dirty="0"/>
              <a:t>, </a:t>
            </a:r>
            <a:r>
              <a:rPr lang="ko-KR" altLang="en-US" sz="1600" dirty="0"/>
              <a:t>판매정보</a:t>
            </a:r>
            <a:r>
              <a:rPr lang="en-US" altLang="ko-KR" sz="1600" dirty="0"/>
              <a:t>, </a:t>
            </a:r>
            <a:r>
              <a:rPr lang="ko-KR" altLang="en-US" sz="1600" dirty="0"/>
              <a:t>주식거래 정보 등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데이터는 기업 활동에도 중요함</a:t>
            </a:r>
            <a:r>
              <a:rPr lang="en-US" altLang="ko-KR" sz="1600" dirty="0"/>
              <a:t>, </a:t>
            </a:r>
            <a:r>
              <a:rPr lang="ko-KR" altLang="en-US" sz="1600" dirty="0"/>
              <a:t>대형마트들은 소비자의 구매 내역 데이터를 바탕으로 구매 패턴을 분석하고 이를 영업에 활용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B77864-65D9-4CED-B037-4992C959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25" y="3924055"/>
            <a:ext cx="2654998" cy="231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1776E-3625-46C7-A633-BC6D4D857A83}"/>
              </a:ext>
            </a:extLst>
          </p:cNvPr>
          <p:cNvSpPr txBox="1"/>
          <p:nvPr/>
        </p:nvSpPr>
        <p:spPr>
          <a:xfrm>
            <a:off x="6412480" y="4272191"/>
            <a:ext cx="3310100" cy="1569660"/>
          </a:xfrm>
          <a:prstGeom prst="rect">
            <a:avLst/>
          </a:prstGeom>
          <a:noFill/>
          <a:ln>
            <a:solidFill>
              <a:srgbClr val="85820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12734E"/>
                </a:solidFill>
              </a:rPr>
              <a:t>맥주를 산 고객이 견과류도 함께 구매하는 비율이 높다고 분석되면 ↓</a:t>
            </a:r>
            <a:endParaRPr lang="en-US" altLang="ko-KR" sz="1600" dirty="0">
              <a:solidFill>
                <a:srgbClr val="12734E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734E"/>
                </a:solidFill>
              </a:rPr>
              <a:t>맥주 바로 옆에 견과류를 진열 </a:t>
            </a:r>
            <a:endParaRPr lang="en-US" altLang="ko-KR" sz="1600" dirty="0">
              <a:solidFill>
                <a:srgbClr val="12734E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734E"/>
                </a:solidFill>
              </a:rPr>
              <a:t>↓ </a:t>
            </a:r>
            <a:endParaRPr lang="en-US" altLang="ko-KR" sz="1600" dirty="0">
              <a:solidFill>
                <a:srgbClr val="12734E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734E"/>
                </a:solidFill>
              </a:rPr>
              <a:t>동반 매출 상승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37884-4CE9-4D8B-A1E3-2332FF489030}"/>
              </a:ext>
            </a:extLst>
          </p:cNvPr>
          <p:cNvSpPr txBox="1"/>
          <p:nvPr/>
        </p:nvSpPr>
        <p:spPr>
          <a:xfrm>
            <a:off x="2630615" y="6242357"/>
            <a:ext cx="4770530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1-1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판매유통 대형마트 진열대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구매 패턴 데이터를 분석하여 활용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935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1. </a:t>
            </a:r>
            <a:r>
              <a:rPr lang="ko-KR" altLang="en-US" dirty="0">
                <a:solidFill>
                  <a:srgbClr val="12734E"/>
                </a:solidFill>
              </a:rPr>
              <a:t>데이터의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10535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GE </a:t>
            </a:r>
            <a:r>
              <a:rPr lang="ko-KR" altLang="en-US" sz="1600" dirty="0" err="1"/>
              <a:t>에비에이션은</a:t>
            </a:r>
            <a:r>
              <a:rPr lang="ko-KR" altLang="en-US" sz="1600" dirty="0"/>
              <a:t> 비행기 엔진에 수많은 센서를 부착하고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 센서로부터 수집된 데이터를 활용하여 엔진의 이상 유무나 부품 교체 시기 등을 알려주는 서비스를 제공하여 추가 매출을 올리고 있음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/>
          </a:p>
        </p:txBody>
      </p:sp>
      <p:pic>
        <p:nvPicPr>
          <p:cNvPr id="7" name="_x389359912" descr="EMB00004c606383">
            <a:extLst>
              <a:ext uri="{FF2B5EF4-FFF2-40B4-BE49-F238E27FC236}">
                <a16:creationId xmlns:a16="http://schemas.microsoft.com/office/drawing/2014/main" id="{A487FB31-91F7-4636-89DF-1D86762F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66" y="2393886"/>
            <a:ext cx="4400045" cy="24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2E5CDA-20FD-477B-B447-34DAA7F89C89}"/>
              </a:ext>
            </a:extLst>
          </p:cNvPr>
          <p:cNvSpPr txBox="1"/>
          <p:nvPr/>
        </p:nvSpPr>
        <p:spPr>
          <a:xfrm>
            <a:off x="3894286" y="4869160"/>
            <a:ext cx="4573007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1-2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GE </a:t>
            </a:r>
            <a:r>
              <a:rPr lang="ko-KR" altLang="en-US" sz="1100" b="1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에비에이션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비행기 엔진 센서 데이터를 분석하여 활용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73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1. </a:t>
            </a:r>
            <a:r>
              <a:rPr lang="ko-KR" altLang="en-US" dirty="0">
                <a:solidFill>
                  <a:srgbClr val="12734E"/>
                </a:solidFill>
              </a:rPr>
              <a:t>데이터의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10535" y="717038"/>
            <a:ext cx="8550950" cy="567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서울시는 심야교통버스</a:t>
            </a:r>
            <a:r>
              <a:rPr lang="en-US" altLang="ko-KR" sz="1600" dirty="0"/>
              <a:t>, </a:t>
            </a:r>
            <a:r>
              <a:rPr lang="ko-KR" altLang="en-US" sz="1600" dirty="0"/>
              <a:t>일명 ‘</a:t>
            </a:r>
            <a:r>
              <a:rPr lang="ko-KR" altLang="en-US" sz="1600" dirty="0" err="1"/>
              <a:t>올빼미버스’의</a:t>
            </a:r>
            <a:r>
              <a:rPr lang="ko-KR" altLang="en-US" sz="1600" dirty="0"/>
              <a:t> 노선을 결정하기 위해 이동통신사로부터 심야 휴대폰 발신 데이터를 받아 분석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이를 통해 </a:t>
            </a:r>
            <a:r>
              <a:rPr lang="ko-KR" altLang="en-US" sz="1600" b="1" dirty="0">
                <a:solidFill>
                  <a:srgbClr val="12734E"/>
                </a:solidFill>
              </a:rPr>
              <a:t>사람들이 많이 모여 있는 지점</a:t>
            </a:r>
            <a:r>
              <a:rPr lang="ko-KR" altLang="en-US" sz="1600" dirty="0"/>
              <a:t>을 알아 낼 수 있었고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</a:t>
            </a:r>
            <a:r>
              <a:rPr lang="ko-KR" altLang="en-US" sz="1600" b="1" dirty="0">
                <a:solidFill>
                  <a:srgbClr val="12734E"/>
                </a:solidFill>
              </a:rPr>
              <a:t>올빼미버스 노선에 반영</a:t>
            </a:r>
            <a:r>
              <a:rPr lang="ko-KR" altLang="en-US" sz="1600" dirty="0"/>
              <a:t>함으로써 시민들의 만족도를 높일 수 있었음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ko-KR" alt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/>
          </a:p>
        </p:txBody>
      </p:sp>
      <p:pic>
        <p:nvPicPr>
          <p:cNvPr id="6" name="_x389360056" descr="EMB00004c606380">
            <a:extLst>
              <a:ext uri="{FF2B5EF4-FFF2-40B4-BE49-F238E27FC236}">
                <a16:creationId xmlns:a16="http://schemas.microsoft.com/office/drawing/2014/main" id="{96A5C7E3-8FDF-4066-B1E3-DDE9C9E0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90" y="2753925"/>
            <a:ext cx="3870444" cy="308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5E26A-87E0-46D2-80C3-75B7683F5850}"/>
              </a:ext>
            </a:extLst>
          </p:cNvPr>
          <p:cNvSpPr txBox="1"/>
          <p:nvPr/>
        </p:nvSpPr>
        <p:spPr>
          <a:xfrm>
            <a:off x="4160770" y="5923542"/>
            <a:ext cx="3870444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1-3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올빼미버스 노선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심야 휴대폰 발신 데이터 분석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72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80" y="37324"/>
            <a:ext cx="7785100" cy="474662"/>
          </a:xfrm>
        </p:spPr>
        <p:txBody>
          <a:bodyPr/>
          <a:lstStyle/>
          <a:p>
            <a:r>
              <a:rPr lang="en-US" altLang="ko-KR" dirty="0">
                <a:solidFill>
                  <a:srgbClr val="12734E"/>
                </a:solidFill>
              </a:rPr>
              <a:t>1. </a:t>
            </a:r>
            <a:r>
              <a:rPr lang="ko-KR" altLang="en-US" dirty="0">
                <a:solidFill>
                  <a:srgbClr val="12734E"/>
                </a:solidFill>
              </a:rPr>
              <a:t>데이터의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10535" y="717078"/>
            <a:ext cx="8550950" cy="567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2. 4</a:t>
            </a:r>
            <a:r>
              <a:rPr lang="ko-KR" altLang="en-US" sz="2000" b="1" dirty="0">
                <a:solidFill>
                  <a:srgbClr val="437361"/>
                </a:solidFill>
              </a:rPr>
              <a:t>차 산업혁명과 데이터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2016</a:t>
            </a:r>
            <a:r>
              <a:rPr lang="ko-KR" altLang="en-US" sz="1600" dirty="0"/>
              <a:t>년 </a:t>
            </a:r>
            <a:r>
              <a:rPr lang="en-US" altLang="ko-KR" sz="1600" dirty="0"/>
              <a:t>1</a:t>
            </a:r>
            <a:r>
              <a:rPr lang="ko-KR" altLang="en-US" sz="1600" dirty="0"/>
              <a:t>월</a:t>
            </a:r>
            <a:r>
              <a:rPr lang="en-US" altLang="ko-KR" sz="1600" dirty="0"/>
              <a:t>, </a:t>
            </a:r>
            <a:r>
              <a:rPr lang="ko-KR" altLang="en-US" sz="1600" dirty="0"/>
              <a:t>스위스 다보스에서 열렸던 세계경제포럼</a:t>
            </a:r>
            <a:r>
              <a:rPr lang="en-US" altLang="ko-KR" sz="1600" dirty="0"/>
              <a:t>(World Economic Forum)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클라우스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슈밥</a:t>
            </a:r>
            <a:r>
              <a:rPr lang="en-US" altLang="ko-KR" sz="1600" dirty="0"/>
              <a:t>(Klaus Schwab)</a:t>
            </a:r>
            <a:r>
              <a:rPr lang="ko-KR" altLang="en-US" sz="1600" dirty="0"/>
              <a:t>은 기술 혁명의 새로운 시대가 열렸음을 천명하면서 이를 </a:t>
            </a:r>
            <a:r>
              <a:rPr lang="ko-KR" altLang="en-US" sz="1600" b="1" dirty="0">
                <a:solidFill>
                  <a:srgbClr val="12734E"/>
                </a:solidFill>
              </a:rPr>
              <a:t>‘</a:t>
            </a:r>
            <a:r>
              <a:rPr lang="en-US" altLang="ko-KR" sz="1600" b="1" dirty="0">
                <a:solidFill>
                  <a:srgbClr val="12734E"/>
                </a:solidFill>
              </a:rPr>
              <a:t>4</a:t>
            </a:r>
            <a:r>
              <a:rPr lang="ko-KR" altLang="en-US" sz="1600" b="1" dirty="0">
                <a:solidFill>
                  <a:srgbClr val="12734E"/>
                </a:solidFill>
              </a:rPr>
              <a:t>차 산업혁명</a:t>
            </a:r>
            <a:r>
              <a:rPr lang="en-US" altLang="ko-KR" sz="1600" b="1" dirty="0">
                <a:solidFill>
                  <a:srgbClr val="12734E"/>
                </a:solidFill>
              </a:rPr>
              <a:t>(The Fourth Industrial Revolution)’</a:t>
            </a:r>
            <a:r>
              <a:rPr lang="ko-KR" altLang="en-US" sz="1600" dirty="0"/>
              <a:t>이라고 명명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4</a:t>
            </a:r>
            <a:r>
              <a:rPr lang="ko-KR" altLang="en-US" sz="1600" dirty="0"/>
              <a:t>차 산업혁명이란 </a:t>
            </a:r>
            <a:r>
              <a:rPr lang="ko-KR" altLang="en-US" sz="1600" b="1" dirty="0">
                <a:solidFill>
                  <a:srgbClr val="12734E"/>
                </a:solidFill>
              </a:rPr>
              <a:t>인공지능</a:t>
            </a:r>
            <a:r>
              <a:rPr lang="en-US" altLang="ko-KR" sz="1600" dirty="0"/>
              <a:t>(Artificial Intelligence, AI), </a:t>
            </a:r>
            <a:r>
              <a:rPr lang="ko-KR" altLang="en-US" sz="1600" b="1" dirty="0">
                <a:solidFill>
                  <a:srgbClr val="12734E"/>
                </a:solidFill>
              </a:rPr>
              <a:t>빅데이터</a:t>
            </a:r>
            <a:r>
              <a:rPr lang="en-US" altLang="ko-KR" sz="1600" dirty="0"/>
              <a:t>(big data), </a:t>
            </a:r>
            <a:r>
              <a:rPr lang="ko-KR" altLang="en-US" sz="1600" b="1" dirty="0">
                <a:solidFill>
                  <a:srgbClr val="12734E"/>
                </a:solidFill>
              </a:rPr>
              <a:t>로봇</a:t>
            </a:r>
            <a:r>
              <a:rPr lang="en-US" altLang="ko-KR" sz="1600" dirty="0"/>
              <a:t>(robot), </a:t>
            </a:r>
            <a:r>
              <a:rPr lang="ko-KR" altLang="en-US" sz="1600" b="1" dirty="0">
                <a:solidFill>
                  <a:srgbClr val="12734E"/>
                </a:solidFill>
              </a:rPr>
              <a:t>사물인터넷</a:t>
            </a:r>
            <a:r>
              <a:rPr lang="en-US" altLang="ko-KR" sz="1600" dirty="0"/>
              <a:t>(Internet of Things, IoT), </a:t>
            </a:r>
            <a:r>
              <a:rPr lang="ko-KR" altLang="en-US" sz="1600" b="1" dirty="0">
                <a:solidFill>
                  <a:srgbClr val="12734E"/>
                </a:solidFill>
              </a:rPr>
              <a:t>생명공학기술</a:t>
            </a:r>
            <a:r>
              <a:rPr lang="en-US" altLang="ko-KR" sz="1600" dirty="0"/>
              <a:t>(Biotechnology),</a:t>
            </a:r>
            <a:r>
              <a:rPr lang="en-US" altLang="ko-KR" sz="1600" b="1" dirty="0"/>
              <a:t> </a:t>
            </a:r>
            <a:r>
              <a:rPr lang="en-US" altLang="ko-KR" sz="1600" b="1" dirty="0">
                <a:solidFill>
                  <a:srgbClr val="12734E"/>
                </a:solidFill>
              </a:rPr>
              <a:t>3D </a:t>
            </a:r>
            <a:r>
              <a:rPr lang="ko-KR" altLang="en-US" sz="1600" b="1" dirty="0">
                <a:solidFill>
                  <a:srgbClr val="12734E"/>
                </a:solidFill>
              </a:rPr>
              <a:t>프린터</a:t>
            </a:r>
            <a:r>
              <a:rPr lang="en-US" altLang="ko-KR" sz="1600" dirty="0"/>
              <a:t>(3D printer) </a:t>
            </a:r>
            <a:r>
              <a:rPr lang="ko-KR" altLang="en-US" sz="1600" dirty="0"/>
              <a:t>등 새로운 과학기술이 사회</a:t>
            </a:r>
            <a:r>
              <a:rPr lang="en-US" altLang="ko-KR" sz="1600" dirty="0"/>
              <a:t>, </a:t>
            </a:r>
            <a:r>
              <a:rPr lang="ko-KR" altLang="en-US" sz="1600" dirty="0"/>
              <a:t>경제</a:t>
            </a:r>
            <a:r>
              <a:rPr lang="en-US" altLang="ko-KR" sz="1600" dirty="0"/>
              <a:t>, </a:t>
            </a:r>
            <a:r>
              <a:rPr lang="ko-KR" altLang="en-US" sz="1600" dirty="0"/>
              <a:t>문화 전반에 영향을 미치게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이러한 변화를 잘 수용하고 가능성을 최대화 하는 시대를 말함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12734E"/>
                </a:solidFill>
              </a:rPr>
              <a:t>인공지능</a:t>
            </a:r>
            <a:r>
              <a:rPr lang="ko-KR" altLang="en-US" sz="1600" dirty="0"/>
              <a:t>과 </a:t>
            </a:r>
            <a:r>
              <a:rPr lang="ko-KR" altLang="en-US" sz="1600" b="1" dirty="0">
                <a:solidFill>
                  <a:srgbClr val="12734E"/>
                </a:solidFill>
              </a:rPr>
              <a:t>빅데이터</a:t>
            </a:r>
            <a:r>
              <a:rPr lang="ko-KR" altLang="en-US" sz="1600" dirty="0"/>
              <a:t>가 </a:t>
            </a:r>
            <a:r>
              <a:rPr lang="en-US" altLang="ko-KR" sz="1600" dirty="0"/>
              <a:t>4</a:t>
            </a:r>
            <a:r>
              <a:rPr lang="ko-KR" altLang="en-US" sz="1600" dirty="0"/>
              <a:t>차 산업혁명의 핵심 기술로 인식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334636-063A-4B55-88BF-AD3028E5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87" y="4227170"/>
            <a:ext cx="5017826" cy="2011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EA626-B627-46B6-BD9E-A0A392F2621A}"/>
              </a:ext>
            </a:extLst>
          </p:cNvPr>
          <p:cNvSpPr txBox="1"/>
          <p:nvPr/>
        </p:nvSpPr>
        <p:spPr>
          <a:xfrm>
            <a:off x="4515946" y="6224369"/>
            <a:ext cx="3160109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1-4 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4</a:t>
            </a:r>
            <a:r>
              <a:rPr lang="ko-KR" altLang="en-US" sz="11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차 산업혁명까지의 과정과 핵심 기술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315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550072-5443-4116-9F67-70CF9970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510" y="187664"/>
            <a:ext cx="7785100" cy="474662"/>
          </a:xfrm>
        </p:spPr>
        <p:txBody>
          <a:bodyPr/>
          <a:lstStyle/>
          <a:p>
            <a:r>
              <a:rPr lang="ko-KR" altLang="en-US" sz="1800" dirty="0"/>
              <a:t>여기서 잠깐</a:t>
            </a:r>
            <a:r>
              <a:rPr lang="en-US" altLang="ko-KR" sz="1800" dirty="0"/>
              <a:t>! </a:t>
            </a:r>
            <a:r>
              <a:rPr lang="ko-KR" altLang="en-US" sz="2000" dirty="0">
                <a:solidFill>
                  <a:schemeClr val="tx1"/>
                </a:solidFill>
              </a:rPr>
              <a:t>전문가들이 표현한 데이터의 중요성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7ACB498-5960-406B-B371-8E08D305E1DA}"/>
              </a:ext>
            </a:extLst>
          </p:cNvPr>
          <p:cNvSpPr txBox="1">
            <a:spLocks/>
          </p:cNvSpPr>
          <p:nvPr/>
        </p:nvSpPr>
        <p:spPr>
          <a:xfrm>
            <a:off x="1820525" y="953765"/>
            <a:ext cx="8550950" cy="47704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4F784C"/>
                </a:solidFill>
              </a:rPr>
              <a:t>1. </a:t>
            </a:r>
            <a:r>
              <a:rPr lang="ko-KR" altLang="en-US" sz="1800" dirty="0">
                <a:solidFill>
                  <a:srgbClr val="4F784C"/>
                </a:solidFill>
              </a:rPr>
              <a:t>데이터는 비즈니스를 위한 새로운 원천 재료가 되어가고 있다</a:t>
            </a:r>
            <a:r>
              <a:rPr lang="en-US" altLang="ko-KR" sz="1800" dirty="0">
                <a:solidFill>
                  <a:srgbClr val="4F784C"/>
                </a:solidFill>
              </a:rPr>
              <a:t>.”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r>
              <a:rPr lang="en-US" altLang="ko-KR" sz="1600" b="1" dirty="0">
                <a:solidFill>
                  <a:schemeClr val="accent3"/>
                </a:solidFill>
              </a:rPr>
              <a:t>- </a:t>
            </a:r>
            <a:r>
              <a:rPr lang="en-US" altLang="ko-KR" sz="1600" dirty="0"/>
              <a:t>MS </a:t>
            </a:r>
            <a:r>
              <a:rPr lang="ko-KR" altLang="en-US" sz="1600" dirty="0"/>
              <a:t>부회장</a:t>
            </a:r>
            <a:r>
              <a:rPr lang="en-US" altLang="ko-KR" sz="1600" dirty="0"/>
              <a:t>, </a:t>
            </a:r>
            <a:r>
              <a:rPr lang="ko-KR" altLang="en-US" sz="1600" dirty="0"/>
              <a:t>크레이그 </a:t>
            </a:r>
            <a:r>
              <a:rPr lang="ko-KR" altLang="en-US" sz="1600" dirty="0" err="1"/>
              <a:t>먼디</a:t>
            </a:r>
            <a:r>
              <a:rPr lang="en-US" altLang="ko-KR" sz="1600" dirty="0"/>
              <a:t>(Craig Mundie)</a:t>
            </a:r>
            <a:endParaRPr lang="en-US" altLang="ko-KR" sz="1600" b="1" dirty="0">
              <a:solidFill>
                <a:schemeClr val="accent3"/>
              </a:solidFill>
            </a:endParaRP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4F784C"/>
                </a:solidFill>
              </a:rPr>
              <a:t>2. </a:t>
            </a:r>
            <a:r>
              <a:rPr lang="ko-KR" altLang="en-US" sz="1800" dirty="0">
                <a:solidFill>
                  <a:srgbClr val="4F784C"/>
                </a:solidFill>
              </a:rPr>
              <a:t>“데이터가 쏟아지는 수도꼭지가 틀어졌고</a:t>
            </a:r>
            <a:r>
              <a:rPr lang="en-US" altLang="ko-KR" sz="1800" dirty="0">
                <a:solidFill>
                  <a:srgbClr val="4F784C"/>
                </a:solidFill>
              </a:rPr>
              <a:t>, </a:t>
            </a:r>
            <a:r>
              <a:rPr lang="ko-KR" altLang="en-US" sz="1800" dirty="0">
                <a:solidFill>
                  <a:srgbClr val="4F784C"/>
                </a:solidFill>
              </a:rPr>
              <a:t>다시 잠기는 일은 없을 것이다</a:t>
            </a:r>
            <a:r>
              <a:rPr lang="en-US" altLang="ko-KR" sz="1800" dirty="0">
                <a:solidFill>
                  <a:srgbClr val="4F784C"/>
                </a:solidFill>
              </a:rPr>
              <a:t>.”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r>
              <a:rPr lang="en-US" altLang="ko-KR" sz="1600" b="1" dirty="0">
                <a:solidFill>
                  <a:schemeClr val="accent3"/>
                </a:solidFill>
              </a:rPr>
              <a:t>- </a:t>
            </a:r>
            <a:r>
              <a:rPr lang="ko-KR" altLang="en-US" sz="1600" dirty="0" err="1"/>
              <a:t>액티언</a:t>
            </a:r>
            <a:r>
              <a:rPr lang="ko-KR" altLang="en-US" sz="1600" dirty="0"/>
              <a:t> </a:t>
            </a:r>
            <a:r>
              <a:rPr lang="en-US" altLang="ko-KR" sz="1600" dirty="0"/>
              <a:t>CTO, </a:t>
            </a:r>
            <a:r>
              <a:rPr lang="ko-KR" altLang="en-US" sz="1600" dirty="0"/>
              <a:t>마이크 </a:t>
            </a:r>
            <a:r>
              <a:rPr lang="ko-KR" altLang="en-US" sz="1600" dirty="0" err="1"/>
              <a:t>호스킨</a:t>
            </a:r>
            <a:r>
              <a:rPr lang="en-US" altLang="ko-KR" sz="1600" dirty="0"/>
              <a:t>(Mike Hoskins, </a:t>
            </a:r>
            <a:r>
              <a:rPr lang="en-US" altLang="ko-KR" sz="1600" dirty="0" err="1"/>
              <a:t>Actian</a:t>
            </a:r>
            <a:r>
              <a:rPr lang="en-US" altLang="ko-KR" sz="1600" dirty="0"/>
              <a:t>)</a:t>
            </a:r>
            <a:endParaRPr lang="en-US" altLang="ko-KR" sz="1400" dirty="0"/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4F784C"/>
                </a:solidFill>
              </a:rPr>
              <a:t>3. </a:t>
            </a:r>
            <a:r>
              <a:rPr lang="ko-KR" altLang="en-US" sz="1800" dirty="0">
                <a:solidFill>
                  <a:srgbClr val="4F784C"/>
                </a:solidFill>
              </a:rPr>
              <a:t>“데이터는 새로운 석유다</a:t>
            </a:r>
            <a:r>
              <a:rPr lang="en-US" altLang="ko-KR" sz="1800" dirty="0">
                <a:solidFill>
                  <a:srgbClr val="4F784C"/>
                </a:solidFill>
              </a:rPr>
              <a:t>.”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r>
              <a:rPr lang="en-US" altLang="ko-KR" sz="1600" b="1" dirty="0">
                <a:solidFill>
                  <a:schemeClr val="accent3"/>
                </a:solidFill>
              </a:rPr>
              <a:t>- </a:t>
            </a:r>
            <a:r>
              <a:rPr lang="ko-KR" altLang="en-US" sz="1600" dirty="0"/>
              <a:t>데이터 과학자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클라이브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험비</a:t>
            </a:r>
            <a:r>
              <a:rPr lang="en-US" altLang="ko-KR" sz="1600" dirty="0"/>
              <a:t>(Clive </a:t>
            </a:r>
            <a:r>
              <a:rPr lang="en-US" altLang="ko-KR" sz="1600" dirty="0" err="1"/>
              <a:t>Humby</a:t>
            </a:r>
            <a:r>
              <a:rPr lang="en-US" altLang="ko-KR" sz="1600" dirty="0"/>
              <a:t>)</a:t>
            </a:r>
          </a:p>
          <a:p>
            <a:pPr marL="857250" lvl="2" indent="0">
              <a:lnSpc>
                <a:spcPct val="150000"/>
              </a:lnSpc>
              <a:buNone/>
            </a:pPr>
            <a:endParaRPr lang="en-US" altLang="ko-KR" sz="1400" dirty="0">
              <a:solidFill>
                <a:srgbClr val="4F784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4F784C"/>
                </a:solidFill>
              </a:rPr>
              <a:t>4. </a:t>
            </a:r>
            <a:r>
              <a:rPr lang="ko-KR" altLang="en-US" sz="1800" dirty="0">
                <a:solidFill>
                  <a:srgbClr val="4F784C"/>
                </a:solidFill>
              </a:rPr>
              <a:t>“당신이 정보를 포함하지 않은 데이터를 가질 수는 있겠지만</a:t>
            </a:r>
            <a:r>
              <a:rPr lang="en-US" altLang="ko-KR" sz="1800" dirty="0">
                <a:solidFill>
                  <a:srgbClr val="4F784C"/>
                </a:solidFill>
              </a:rPr>
              <a:t>, </a:t>
            </a:r>
            <a:r>
              <a:rPr lang="ko-KR" altLang="en-US" sz="1800" dirty="0">
                <a:solidFill>
                  <a:srgbClr val="4F784C"/>
                </a:solidFill>
              </a:rPr>
              <a:t>데이터에 의하지</a:t>
            </a:r>
            <a:br>
              <a:rPr lang="en-US" altLang="ko-KR" sz="1800" dirty="0">
                <a:solidFill>
                  <a:srgbClr val="4F784C"/>
                </a:solidFill>
              </a:rPr>
            </a:br>
            <a:r>
              <a:rPr lang="en-US" altLang="ko-KR" sz="1800" dirty="0">
                <a:solidFill>
                  <a:srgbClr val="4F784C"/>
                </a:solidFill>
              </a:rPr>
              <a:t>  </a:t>
            </a:r>
            <a:r>
              <a:rPr lang="ko-KR" altLang="en-US" sz="1800" dirty="0">
                <a:solidFill>
                  <a:srgbClr val="4F784C"/>
                </a:solidFill>
              </a:rPr>
              <a:t> 않은 정보는 가질 수 없다</a:t>
            </a:r>
            <a:r>
              <a:rPr lang="en-US" altLang="ko-KR" sz="1800" dirty="0">
                <a:solidFill>
                  <a:srgbClr val="4F784C"/>
                </a:solidFill>
              </a:rPr>
              <a:t>.”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r>
              <a:rPr lang="en-US" altLang="ko-KR" sz="1600" b="1" dirty="0">
                <a:solidFill>
                  <a:schemeClr val="accent3"/>
                </a:solidFill>
              </a:rPr>
              <a:t>- </a:t>
            </a:r>
            <a:r>
              <a:rPr lang="ko-KR" altLang="en-US" sz="1600" dirty="0"/>
              <a:t>프로그래머</a:t>
            </a:r>
            <a:r>
              <a:rPr lang="en-US" altLang="ko-KR" sz="1600" dirty="0"/>
              <a:t>/</a:t>
            </a:r>
            <a:r>
              <a:rPr lang="ko-KR" altLang="en-US" sz="1600" dirty="0"/>
              <a:t>데이터 과학자</a:t>
            </a:r>
            <a:r>
              <a:rPr lang="en-US" altLang="ko-KR" sz="1600" dirty="0"/>
              <a:t>, </a:t>
            </a:r>
            <a:r>
              <a:rPr lang="ko-KR" altLang="en-US" sz="1600" dirty="0"/>
              <a:t>다니엘 </a:t>
            </a:r>
            <a:r>
              <a:rPr lang="ko-KR" altLang="en-US" sz="1600" dirty="0" err="1"/>
              <a:t>키즈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모런</a:t>
            </a:r>
            <a:r>
              <a:rPr lang="ko-KR" altLang="en-US" sz="1600" dirty="0"/>
              <a:t> </a:t>
            </a:r>
            <a:r>
              <a:rPr lang="en-US" altLang="ko-KR" sz="1600" dirty="0"/>
              <a:t>(Daniel Keys Moran)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63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82F691-D4C6-4093-8085-74F76AE5D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70AC7-E1F9-4F58-A617-7355E8F54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02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32174892"/>
      </p:ext>
    </p:extLst>
  </p:cSld>
  <p:clrMapOvr>
    <a:masterClrMapping/>
  </p:clrMapOvr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</TotalTime>
  <Words>1744</Words>
  <Application>Microsoft Office PowerPoint</Application>
  <PresentationFormat>와이드스크린</PresentationFormat>
  <Paragraphs>431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Adobe Kaiti Std R</vt:lpstr>
      <vt:lpstr>맑은 고딕</vt:lpstr>
      <vt:lpstr>Arial</vt:lpstr>
      <vt:lpstr>Verdana</vt:lpstr>
      <vt:lpstr>Wingdings</vt:lpstr>
      <vt:lpstr>ch01_JAVA 들여다보기</vt:lpstr>
      <vt:lpstr>01. 데이터 분석과 R</vt:lpstr>
      <vt:lpstr>PowerPoint 프레젠테이션</vt:lpstr>
      <vt:lpstr>PowerPoint 프레젠테이션</vt:lpstr>
      <vt:lpstr>1. 데이터의 시대</vt:lpstr>
      <vt:lpstr>1. 데이터의 시대</vt:lpstr>
      <vt:lpstr>1. 데이터의 시대</vt:lpstr>
      <vt:lpstr>1. 데이터의 시대</vt:lpstr>
      <vt:lpstr>여기서 잠깐! 전문가들이 표현한 데이터의 중요성</vt:lpstr>
      <vt:lpstr>PowerPoint 프레젠테이션</vt:lpstr>
      <vt:lpstr>2. 빅데이터</vt:lpstr>
      <vt:lpstr>2. 빅데이터</vt:lpstr>
      <vt:lpstr>2. 빅데이터</vt:lpstr>
      <vt:lpstr>2. 빅데이터</vt:lpstr>
      <vt:lpstr>PowerPoint 프레젠테이션</vt:lpstr>
      <vt:lpstr>3. 데이터 분석 과정</vt:lpstr>
      <vt:lpstr>3. 데이터 분석 과정</vt:lpstr>
      <vt:lpstr>3. 데이터 분석 과정</vt:lpstr>
      <vt:lpstr>여기서 잠깐! 데이터 분석의 소요 시간</vt:lpstr>
      <vt:lpstr>PowerPoint 프레젠테이션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  <vt:lpstr>4. R과 R 스튜디오의 설치 및 사용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s</cp:lastModifiedBy>
  <cp:revision>880</cp:revision>
  <dcterms:created xsi:type="dcterms:W3CDTF">2012-07-23T02:34:37Z</dcterms:created>
  <dcterms:modified xsi:type="dcterms:W3CDTF">2020-06-16T01:33:44Z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